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12" name="Nivel de texto 1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uan López"/>
          <p:cNvSpPr txBox="1"/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 Juan López</a:t>
            </a:r>
          </a:p>
        </p:txBody>
      </p:sp>
      <p:sp>
        <p:nvSpPr>
          <p:cNvPr id="94" name="“Escribir una cita aquí”"/>
          <p:cNvSpPr txBox="1"/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pPr/>
            <a:r>
              <a:t>“Escribir una cita aquí”</a:t>
            </a:r>
          </a:p>
        </p:txBody>
      </p:sp>
      <p:sp>
        <p:nvSpPr>
          <p:cNvPr id="95" name="Número de diapositiva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n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úmero de diapositiva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diapositiva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n"/>
          <p:cNvSpPr/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o del título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22" name="Nivel de texto 1…"/>
          <p:cNvSpPr txBox="1"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31" name="Número de diapositiva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n"/>
          <p:cNvSpPr/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o del título"/>
          <p:cNvSpPr txBox="1"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Texto del título</a:t>
            </a:r>
          </a:p>
        </p:txBody>
      </p:sp>
      <p:sp>
        <p:nvSpPr>
          <p:cNvPr id="40" name="Nivel de texto 1…"/>
          <p:cNvSpPr txBox="1"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4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57" name="Nivel de texto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n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67" name="Nivel de texto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n"/>
          <p:cNvSpPr/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n"/>
          <p:cNvSpPr/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n"/>
          <p:cNvSpPr/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úmero de diapositiva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3" name="Nivel de texto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/>
          <p:nvPr>
            <p:ph type="sldNum" sz="quarter" idx="2"/>
          </p:nvPr>
        </p:nvSpPr>
        <p:spPr>
          <a:xfrm>
            <a:off x="6311798" y="9245599"/>
            <a:ext cx="368504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minorplanetcenter.net/iau/MPEph/MPEph.html" TargetMode="External"/><Relationship Id="rId3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ptical spectroscopic observations of NEAs at the “Guillermo Haro” Astrophysical Observatory"/>
          <p:cNvSpPr txBox="1"/>
          <p:nvPr>
            <p:ph type="ctrTitle"/>
          </p:nvPr>
        </p:nvSpPr>
        <p:spPr>
          <a:xfrm>
            <a:off x="1270000" y="808566"/>
            <a:ext cx="10464800" cy="3302001"/>
          </a:xfrm>
          <a:prstGeom prst="rect">
            <a:avLst/>
          </a:prstGeom>
        </p:spPr>
        <p:txBody>
          <a:bodyPr/>
          <a:lstStyle>
            <a:lvl1pPr>
              <a:defRPr b="1" sz="5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Optical spectroscopic observations of NEAs at the “Guillermo Haro” Astrophysical Observatory</a:t>
            </a:r>
          </a:p>
        </p:txBody>
      </p:sp>
      <p:sp>
        <p:nvSpPr>
          <p:cNvPr id="120" name="J.R.Valdés (1), J.Guichard (1,2), S.Camacho (2), A.Ojeda (1), R.Mújica (1), A.Márquez (1)…"/>
          <p:cNvSpPr txBox="1"/>
          <p:nvPr>
            <p:ph type="subTitle" sz="half" idx="1"/>
          </p:nvPr>
        </p:nvSpPr>
        <p:spPr>
          <a:xfrm>
            <a:off x="1103014" y="4442883"/>
            <a:ext cx="10798772" cy="2919678"/>
          </a:xfrm>
          <a:prstGeom prst="rect">
            <a:avLst/>
          </a:prstGeom>
        </p:spPr>
        <p:txBody>
          <a:bodyPr/>
          <a:lstStyle/>
          <a:p>
            <a:pPr defTabSz="554990">
              <a:defRPr sz="3040"/>
            </a:pPr>
            <a:r>
              <a:t>J.R.Valdés </a:t>
            </a:r>
            <a:r>
              <a:rPr baseline="31999"/>
              <a:t>(1)</a:t>
            </a:r>
            <a:r>
              <a:t>, J.Guichard </a:t>
            </a:r>
            <a:r>
              <a:rPr baseline="31999"/>
              <a:t>(1,2)</a:t>
            </a:r>
            <a:r>
              <a:t>, S.Camacho </a:t>
            </a:r>
            <a:r>
              <a:rPr baseline="31999"/>
              <a:t>(2)</a:t>
            </a:r>
            <a:r>
              <a:t>, A.Ojeda </a:t>
            </a:r>
            <a:r>
              <a:rPr baseline="31999"/>
              <a:t>(1)</a:t>
            </a:r>
            <a:r>
              <a:t>, R.Mújica </a:t>
            </a:r>
            <a:r>
              <a:rPr baseline="31999"/>
              <a:t>(1)</a:t>
            </a:r>
            <a:r>
              <a:t>, A.Márquez </a:t>
            </a:r>
            <a:r>
              <a:rPr baseline="31999"/>
              <a:t>(1)</a:t>
            </a:r>
            <a:endParaRPr baseline="31999"/>
          </a:p>
          <a:p>
            <a:pPr defTabSz="554990">
              <a:defRPr sz="3040"/>
            </a:pPr>
            <a:endParaRPr baseline="31999"/>
          </a:p>
          <a:p>
            <a:pPr defTabSz="554990">
              <a:defRPr sz="3040"/>
            </a:pPr>
            <a:r>
              <a:rPr baseline="31999"/>
              <a:t>(1) Instituto Nacional de Astrofísica, Óptica y Electrónica (INAOE)</a:t>
            </a:r>
            <a:endParaRPr baseline="31999"/>
          </a:p>
          <a:p>
            <a:pPr defTabSz="554990">
              <a:defRPr sz="3040"/>
            </a:pPr>
            <a:r>
              <a:rPr baseline="31999"/>
              <a:t>(2) Centro Regional para la Enseñanza de la Ciencia y la Tecnología Espacial para América Latina y el Caribe (CRECTEALC)</a:t>
            </a:r>
          </a:p>
        </p:txBody>
      </p:sp>
      <p:pic>
        <p:nvPicPr>
          <p:cNvPr id="121" name="logo_INAOE.png" descr="logo_INAO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0940" y="7478447"/>
            <a:ext cx="1466145" cy="1527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logo-conacyt.png" descr="logo-conacy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00366" y="7877373"/>
            <a:ext cx="1466145" cy="11142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logocrectealc.png" descr="logocrectealc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51050" y="7617991"/>
            <a:ext cx="1209449" cy="16330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CTIpLHtWsAAIQ93.png" descr="CTIpLHtWsAAIQ9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129051" y="7670891"/>
            <a:ext cx="1527234" cy="15272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1">
            <a:hueOff val="-137333"/>
            <a:satOff val="-2150"/>
            <a:lumOff val="156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Future work"/>
          <p:cNvSpPr txBox="1"/>
          <p:nvPr>
            <p:ph type="title"/>
          </p:nvPr>
        </p:nvSpPr>
        <p:spPr>
          <a:xfrm>
            <a:off x="800100" y="237066"/>
            <a:ext cx="11099800" cy="897336"/>
          </a:xfrm>
          <a:prstGeom prst="rect">
            <a:avLst/>
          </a:prstGeom>
        </p:spPr>
        <p:txBody>
          <a:bodyPr/>
          <a:lstStyle>
            <a:lvl1pPr>
              <a:defRPr b="1" sz="5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Future work</a:t>
            </a:r>
          </a:p>
        </p:txBody>
      </p:sp>
      <p:sp>
        <p:nvSpPr>
          <p:cNvPr id="172" name="We have more that 150 asteroids observed during 2017B semestre:  NEAs (54) and MB asteroids from different families (96), for which it is still necessary to determine their taxonomic classification."/>
          <p:cNvSpPr txBox="1"/>
          <p:nvPr/>
        </p:nvSpPr>
        <p:spPr>
          <a:xfrm>
            <a:off x="742818" y="791633"/>
            <a:ext cx="6690386" cy="284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marL="292100" indent="-292100" algn="l">
              <a:spcBef>
                <a:spcPts val="4200"/>
              </a:spcBef>
              <a:buSzPct val="200000"/>
              <a:buChar char="•"/>
              <a:defRPr b="1" sz="2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We have more that 150 asteroids observed during 2017B semestre:  NEAs (54) and MB asteroids from different families (96), for which it is still necessary to determine their taxonomic classification.</a:t>
            </a:r>
          </a:p>
        </p:txBody>
      </p:sp>
      <p:sp>
        <p:nvSpPr>
          <p:cNvPr id="173" name="We have three observing runs in 2018A, and six observing runs in 2018B. At the end of 2018 we will probably have more that 300 optical spectra to reduce."/>
          <p:cNvSpPr txBox="1"/>
          <p:nvPr/>
        </p:nvSpPr>
        <p:spPr>
          <a:xfrm>
            <a:off x="675084" y="2876417"/>
            <a:ext cx="7347347" cy="2849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marL="292100" indent="-292100" algn="l">
              <a:spcBef>
                <a:spcPts val="4200"/>
              </a:spcBef>
              <a:buSzPct val="200000"/>
              <a:buChar char="•"/>
              <a:defRPr b="1" sz="2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We have three observing runs in 2018A, and six observing runs in 2018B. At the end of 2018 we will probably have more that 300 optical spectra to reduce.</a:t>
            </a:r>
          </a:p>
        </p:txBody>
      </p:sp>
      <p:sp>
        <p:nvSpPr>
          <p:cNvPr id="174" name="We are about to finish the update process of the historical Tonantzintla Schmidt camera.  It will be a telescope, dedicated full-time, to astrometric and photometric observations of NEAs and MB asteroids"/>
          <p:cNvSpPr txBox="1"/>
          <p:nvPr/>
        </p:nvSpPr>
        <p:spPr>
          <a:xfrm>
            <a:off x="573484" y="5617633"/>
            <a:ext cx="6070204" cy="284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marL="292100" indent="-292100" algn="l">
              <a:spcBef>
                <a:spcPts val="4200"/>
              </a:spcBef>
              <a:buSzPct val="200000"/>
              <a:buChar char="•"/>
              <a:defRPr b="1" sz="2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We are about to finish the update process of the historical Tonantzintla Schmidt camera.  It will be a telescope, dedicated full-time, to astrometric and photometric observations of NEAs and MB asteroids</a:t>
            </a:r>
          </a:p>
        </p:txBody>
      </p:sp>
      <p:pic>
        <p:nvPicPr>
          <p:cNvPr id="175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46524" y="1520195"/>
            <a:ext cx="3616259" cy="727345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79400" dist="175819" dir="3794505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OAGH (Cananea, Sonora. México)"/>
          <p:cNvSpPr txBox="1"/>
          <p:nvPr>
            <p:ph type="title"/>
          </p:nvPr>
        </p:nvSpPr>
        <p:spPr>
          <a:xfrm>
            <a:off x="952500" y="406400"/>
            <a:ext cx="11099800" cy="897335"/>
          </a:xfrm>
          <a:prstGeom prst="rect">
            <a:avLst/>
          </a:prstGeom>
        </p:spPr>
        <p:txBody>
          <a:bodyPr/>
          <a:lstStyle>
            <a:lvl1pPr>
              <a:defRPr b="1" sz="5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OAGH (Cananea, Sonora. México)</a:t>
            </a:r>
          </a:p>
        </p:txBody>
      </p:sp>
      <p:sp>
        <p:nvSpPr>
          <p:cNvPr id="127" name="2.1m Ritchey-Chrétien télescope + Boller &amp; Chivens Spectrograph."/>
          <p:cNvSpPr txBox="1"/>
          <p:nvPr>
            <p:ph type="body" sz="quarter" idx="1"/>
          </p:nvPr>
        </p:nvSpPr>
        <p:spPr>
          <a:xfrm>
            <a:off x="6804950" y="7992533"/>
            <a:ext cx="5605993" cy="1531475"/>
          </a:xfrm>
          <a:prstGeom prst="rect">
            <a:avLst/>
          </a:prstGeom>
        </p:spPr>
        <p:txBody>
          <a:bodyPr/>
          <a:lstStyle>
            <a:lvl1pPr>
              <a:buSzPct val="200000"/>
              <a:defRPr b="1" sz="2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2.1m Ritchey-Chrétien télescope + Boller &amp; Chivens Spectrograph.</a:t>
            </a:r>
          </a:p>
        </p:txBody>
      </p:sp>
      <p:pic>
        <p:nvPicPr>
          <p:cNvPr id="128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09147" y="1850384"/>
            <a:ext cx="4539624" cy="6052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8980" y="1602598"/>
            <a:ext cx="5746261" cy="6548404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OAGH is one of the five astronomical observatories in México"/>
          <p:cNvSpPr txBox="1"/>
          <p:nvPr/>
        </p:nvSpPr>
        <p:spPr>
          <a:xfrm>
            <a:off x="769114" y="7992533"/>
            <a:ext cx="5605993" cy="153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spcBef>
                <a:spcPts val="4200"/>
              </a:spcBef>
              <a:defRPr b="1" sz="2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OAGH is one of the five astronomical observatories in México</a:t>
            </a:r>
          </a:p>
        </p:txBody>
      </p:sp>
      <p:sp>
        <p:nvSpPr>
          <p:cNvPr id="131" name="Línea"/>
          <p:cNvSpPr/>
          <p:nvPr/>
        </p:nvSpPr>
        <p:spPr>
          <a:xfrm flipV="1">
            <a:off x="6019800" y="1894239"/>
            <a:ext cx="1670228" cy="1670228"/>
          </a:xfrm>
          <a:prstGeom prst="line">
            <a:avLst/>
          </a:prstGeom>
          <a:ln w="254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32" name="Línea"/>
          <p:cNvSpPr/>
          <p:nvPr/>
        </p:nvSpPr>
        <p:spPr>
          <a:xfrm>
            <a:off x="6011333" y="3539066"/>
            <a:ext cx="1672956" cy="4406868"/>
          </a:xfrm>
          <a:prstGeom prst="line">
            <a:avLst/>
          </a:prstGeom>
          <a:ln w="254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nstrumental Set-up"/>
          <p:cNvSpPr txBox="1"/>
          <p:nvPr>
            <p:ph type="title"/>
          </p:nvPr>
        </p:nvSpPr>
        <p:spPr>
          <a:xfrm>
            <a:off x="952500" y="406400"/>
            <a:ext cx="11099800" cy="897335"/>
          </a:xfrm>
          <a:prstGeom prst="rect">
            <a:avLst/>
          </a:prstGeom>
        </p:spPr>
        <p:txBody>
          <a:bodyPr/>
          <a:lstStyle>
            <a:lvl1pPr>
              <a:defRPr b="1" sz="5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Instrumental Set-up</a:t>
            </a:r>
          </a:p>
        </p:txBody>
      </p:sp>
      <p:sp>
        <p:nvSpPr>
          <p:cNvPr id="135" name="Low-resolution diffraction grating of 50 l/mm…"/>
          <p:cNvSpPr txBox="1"/>
          <p:nvPr/>
        </p:nvSpPr>
        <p:spPr>
          <a:xfrm>
            <a:off x="522684" y="1557866"/>
            <a:ext cx="6061142" cy="7112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292100" indent="-292100" algn="l">
              <a:lnSpc>
                <a:spcPct val="10000"/>
              </a:lnSpc>
              <a:spcBef>
                <a:spcPts val="4200"/>
              </a:spcBef>
              <a:buSzPct val="200000"/>
              <a:buChar char="•"/>
              <a:defRPr b="1"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Low-resolution diffraction grating of 50 l/mm</a:t>
            </a:r>
          </a:p>
          <a:p>
            <a:pPr marL="292100" indent="-292100" algn="l">
              <a:lnSpc>
                <a:spcPct val="10000"/>
              </a:lnSpc>
              <a:spcBef>
                <a:spcPts val="4200"/>
              </a:spcBef>
              <a:buSzPct val="200000"/>
              <a:buChar char="•"/>
              <a:defRPr b="1"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Dispersion of about 10Å</a:t>
            </a:r>
          </a:p>
          <a:p>
            <a:pPr marL="292100" indent="-292100" algn="l">
              <a:lnSpc>
                <a:spcPct val="10000"/>
              </a:lnSpc>
              <a:spcBef>
                <a:spcPts val="4200"/>
              </a:spcBef>
              <a:buSzPct val="200000"/>
              <a:buChar char="•"/>
              <a:defRPr b="1"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Spectral coverage between 4200Å and 9500Å</a:t>
            </a:r>
          </a:p>
          <a:p>
            <a:pPr marL="292100" indent="-292100" algn="l">
              <a:lnSpc>
                <a:spcPct val="110000"/>
              </a:lnSpc>
              <a:spcBef>
                <a:spcPts val="4200"/>
              </a:spcBef>
              <a:buSzPct val="200000"/>
              <a:buChar char="•"/>
              <a:defRPr b="1"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Slit width  of 400 μm, that with an image scale of 8.18 arcsec/mm corresponds to 3.2 arcsec in the sky.</a:t>
            </a:r>
          </a:p>
          <a:p>
            <a:pPr marL="292100" indent="-292100" algn="l">
              <a:lnSpc>
                <a:spcPct val="110000"/>
              </a:lnSpc>
              <a:spcBef>
                <a:spcPts val="4200"/>
              </a:spcBef>
              <a:buSzPct val="200000"/>
              <a:buChar char="•"/>
              <a:defRPr b="1"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CCD E2V42-40 (2048 x 2048 pixels)</a:t>
            </a:r>
          </a:p>
        </p:txBody>
      </p:sp>
      <p:pic>
        <p:nvPicPr>
          <p:cNvPr id="136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88716" y="2057400"/>
            <a:ext cx="5002964" cy="63781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election of targets"/>
          <p:cNvSpPr txBox="1"/>
          <p:nvPr>
            <p:ph type="title"/>
          </p:nvPr>
        </p:nvSpPr>
        <p:spPr>
          <a:xfrm>
            <a:off x="952500" y="270933"/>
            <a:ext cx="11099800" cy="897335"/>
          </a:xfrm>
          <a:prstGeom prst="rect">
            <a:avLst/>
          </a:prstGeom>
        </p:spPr>
        <p:txBody>
          <a:bodyPr/>
          <a:lstStyle>
            <a:lvl1pPr>
              <a:defRPr b="1" sz="5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Selection of targets</a:t>
            </a:r>
          </a:p>
        </p:txBody>
      </p:sp>
      <p:sp>
        <p:nvSpPr>
          <p:cNvPr id="139" name="Using the Minor Planet &amp; Comet Ephemeris Service of the Minor Planet Center (http://www.minorplanetcenter.net/iau/MPEph/MPEph.html)  we selected the NEAs that were in opposition"/>
          <p:cNvSpPr txBox="1"/>
          <p:nvPr/>
        </p:nvSpPr>
        <p:spPr>
          <a:xfrm>
            <a:off x="793618" y="1168399"/>
            <a:ext cx="11959431" cy="146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292100" indent="-292100" algn="l">
              <a:lnSpc>
                <a:spcPct val="130000"/>
              </a:lnSpc>
              <a:spcBef>
                <a:spcPts val="4200"/>
              </a:spcBef>
              <a:buSzPct val="200000"/>
              <a:buChar char="•"/>
              <a:defRPr b="1"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Using the Minor Planet &amp; Comet Ephemeris Service of the Minor Planet Center (</a:t>
            </a:r>
            <a:r>
              <a:rPr u="sng">
                <a:hlinkClick r:id="rId2" invalidUrl="" action="" tgtFrame="" tooltip="" history="1" highlightClick="0" endSnd="0"/>
              </a:rPr>
              <a:t>http://www.minorplanetcenter.net/iau/MPEph/MPEph.html</a:t>
            </a:r>
            <a:r>
              <a:t>)  we selected the NEAs that were in opposition </a:t>
            </a:r>
          </a:p>
        </p:txBody>
      </p:sp>
      <p:pic>
        <p:nvPicPr>
          <p:cNvPr id="140" name="Captura de pantalla 2018-01-30 a la(s) 00.42.40.png" descr="Captura de pantalla 2018-01-30 a la(s) 00.42.4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8849" y="2889713"/>
            <a:ext cx="11087101" cy="62357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79400" dist="175819" dir="3794505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duction process of asteroid spectra"/>
          <p:cNvSpPr txBox="1"/>
          <p:nvPr>
            <p:ph type="title"/>
          </p:nvPr>
        </p:nvSpPr>
        <p:spPr>
          <a:xfrm>
            <a:off x="952500" y="186266"/>
            <a:ext cx="11099801" cy="897336"/>
          </a:xfrm>
          <a:prstGeom prst="rect">
            <a:avLst/>
          </a:prstGeom>
        </p:spPr>
        <p:txBody>
          <a:bodyPr/>
          <a:lstStyle>
            <a:lvl1pPr defTabSz="531622">
              <a:defRPr b="1" sz="4732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Reduction process of asteroid spectra</a:t>
            </a:r>
          </a:p>
        </p:txBody>
      </p:sp>
      <p:sp>
        <p:nvSpPr>
          <p:cNvPr id="143" name="We restrict the list of solar analogs to those stars that meet the following criteria: ΔTeff &lt; 200K, Δlog(g)&lt; 0.2, and Δ[Fe/H]&lt; 0.2"/>
          <p:cNvSpPr txBox="1"/>
          <p:nvPr/>
        </p:nvSpPr>
        <p:spPr>
          <a:xfrm>
            <a:off x="522684" y="8009466"/>
            <a:ext cx="11959432" cy="146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marL="292100" indent="-292100" algn="l">
              <a:lnSpc>
                <a:spcPct val="130000"/>
              </a:lnSpc>
              <a:spcBef>
                <a:spcPts val="4200"/>
              </a:spcBef>
              <a:buSzPct val="200000"/>
              <a:buChar char="•"/>
              <a:defRPr b="1" sz="2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We restrict the list of solar analogs to those stars that meet the following criteria: ΔTeff &lt; 200K, Δlog(g)&lt; 0.2, and Δ[Fe/H]&lt; 0.2</a:t>
            </a:r>
          </a:p>
        </p:txBody>
      </p:sp>
      <p:pic>
        <p:nvPicPr>
          <p:cNvPr id="144" name="Captura de pantalla 2018-01-30 a la(s) 00.49.31.png" descr="Captura de pantalla 2018-01-30 a la(s) 00.49.3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9736" y="1206433"/>
            <a:ext cx="9505328" cy="597477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79400" dist="175819" dir="3794505">
              <a:srgbClr val="000000">
                <a:alpha val="50000"/>
              </a:srgbClr>
            </a:outerShdw>
          </a:effectLst>
        </p:spPr>
      </p:pic>
      <p:sp>
        <p:nvSpPr>
          <p:cNvPr id="145" name="Bus et al.: Visible-Wavelength Spectroscopy of Asteroids. In Asteroids IV"/>
          <p:cNvSpPr txBox="1"/>
          <p:nvPr/>
        </p:nvSpPr>
        <p:spPr>
          <a:xfrm>
            <a:off x="1840520" y="7304043"/>
            <a:ext cx="891736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Bus et al.: Visible-Wavelength Spectroscopy of Asteroids. In Asteroids IV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Captura de pantalla 2018-01-30 a la(s) 00.58.24.png" descr="Captura de pantalla 2018-01-30 a la(s) 00.58.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287" y="1606549"/>
            <a:ext cx="6022457" cy="75660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Captura de pantalla 2018-01-30 a la(s) 00.58.50.png" descr="Captura de pantalla 2018-01-30 a la(s) 00.58.5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94516" y="2308357"/>
            <a:ext cx="6400801" cy="6426201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Reduction process of asteroid spectra"/>
          <p:cNvSpPr txBox="1"/>
          <p:nvPr>
            <p:ph type="title"/>
          </p:nvPr>
        </p:nvSpPr>
        <p:spPr>
          <a:xfrm>
            <a:off x="952500" y="270933"/>
            <a:ext cx="11099800" cy="897335"/>
          </a:xfrm>
          <a:prstGeom prst="rect">
            <a:avLst/>
          </a:prstGeom>
        </p:spPr>
        <p:txBody>
          <a:bodyPr/>
          <a:lstStyle>
            <a:lvl1pPr defTabSz="531622">
              <a:defRPr b="1" sz="4732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Reduction process of asteroid spectra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axonomic classification of observed NEAs"/>
          <p:cNvSpPr txBox="1"/>
          <p:nvPr>
            <p:ph type="title"/>
          </p:nvPr>
        </p:nvSpPr>
        <p:spPr>
          <a:xfrm>
            <a:off x="952500" y="270933"/>
            <a:ext cx="11099800" cy="897335"/>
          </a:xfrm>
          <a:prstGeom prst="rect">
            <a:avLst/>
          </a:prstGeom>
        </p:spPr>
        <p:txBody>
          <a:bodyPr/>
          <a:lstStyle>
            <a:lvl1pPr defTabSz="467359">
              <a:defRPr b="1" sz="416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Taxonomic classification of observed NEAs</a:t>
            </a:r>
          </a:p>
        </p:txBody>
      </p:sp>
      <p:sp>
        <p:nvSpPr>
          <p:cNvPr id="152" name="The main goal of this project is to determine the taxonomic class (taxonomic complex) to which the observed NEAs belong (Bus &amp; Binzel 2002. Icarus, 158, 146, DeMeo et al.  2009. Icarus, 202, 160.)"/>
          <p:cNvSpPr txBox="1"/>
          <p:nvPr/>
        </p:nvSpPr>
        <p:spPr>
          <a:xfrm>
            <a:off x="522684" y="888999"/>
            <a:ext cx="11959432" cy="196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292100" indent="-292100" algn="l">
              <a:spcBef>
                <a:spcPts val="4200"/>
              </a:spcBef>
              <a:buSzPct val="200000"/>
              <a:buChar char="•"/>
              <a:defRPr b="1"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The main goal of this project is to determine the taxonomic class (taxonomic complex) to which the observed NEAs belong </a:t>
            </a:r>
            <a:r>
              <a:rPr>
                <a:solidFill>
                  <a:srgbClr val="000000"/>
                </a:solidFill>
              </a:rPr>
              <a:t>(Bus &amp; Binzel 2002. Icarus, 158, 146, DeMeo et al.  2009. Icarus, 202, 160.)</a:t>
            </a:r>
          </a:p>
        </p:txBody>
      </p:sp>
      <p:sp>
        <p:nvSpPr>
          <p:cNvPr id="153" name="1. The value of the “spectral distance (Dx)”, calculated with respect to:"/>
          <p:cNvSpPr txBox="1"/>
          <p:nvPr/>
        </p:nvSpPr>
        <p:spPr>
          <a:xfrm>
            <a:off x="861351" y="2393983"/>
            <a:ext cx="9518386" cy="196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>
              <a:spcBef>
                <a:spcPts val="4200"/>
              </a:spcBef>
              <a:defRPr b="1" sz="2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1. The value of the “spectral distance (Dx)”, calculated with respect to:</a:t>
            </a:r>
          </a:p>
        </p:txBody>
      </p:sp>
      <p:sp>
        <p:nvSpPr>
          <p:cNvPr id="154" name="We propose a system that takes into account the following properties of the objects:"/>
          <p:cNvSpPr txBox="1"/>
          <p:nvPr/>
        </p:nvSpPr>
        <p:spPr>
          <a:xfrm>
            <a:off x="433784" y="1756833"/>
            <a:ext cx="11959432" cy="196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marL="292100" indent="-292100" algn="l">
              <a:spcBef>
                <a:spcPts val="4200"/>
              </a:spcBef>
              <a:buSzPct val="200000"/>
              <a:buChar char="•"/>
              <a:defRPr b="1" sz="2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We propose a system that takes into account the following properties of the objects:</a:t>
            </a:r>
          </a:p>
        </p:txBody>
      </p:sp>
      <p:sp>
        <p:nvSpPr>
          <p:cNvPr id="155" name="The mean spectra of the 24 taxonomic classes of DeMeo, et al.  (2009)"/>
          <p:cNvSpPr txBox="1"/>
          <p:nvPr/>
        </p:nvSpPr>
        <p:spPr>
          <a:xfrm>
            <a:off x="1183084" y="3018366"/>
            <a:ext cx="11099801" cy="196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360947" indent="-360947" algn="l">
              <a:spcBef>
                <a:spcPts val="4200"/>
              </a:spcBef>
              <a:buSzPct val="100000"/>
              <a:buAutoNum type="alphaUcParenR" startAt="1"/>
              <a:defRPr b="1"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The mean spectra of the 24 taxonomic classes of </a:t>
            </a:r>
            <a:r>
              <a:rPr>
                <a:solidFill>
                  <a:srgbClr val="000000"/>
                </a:solidFill>
              </a:rPr>
              <a:t>DeMeo, et al.  (2009)</a:t>
            </a:r>
          </a:p>
        </p:txBody>
      </p:sp>
      <p:sp>
        <p:nvSpPr>
          <p:cNvPr id="156" name="B) 1341 individual asteroid spectra from the Phase II of the Small Main-Belt Asteroid Spectroscopic Survey (SMASSII, Binzel et al. 2001, in Lunar Planetary Science XXXII, No. 1663; Bus &amp; Binzel 2002, Icarus, 158, 106)"/>
          <p:cNvSpPr txBox="1"/>
          <p:nvPr/>
        </p:nvSpPr>
        <p:spPr>
          <a:xfrm>
            <a:off x="1183084" y="3894599"/>
            <a:ext cx="11099801" cy="196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>
              <a:spcBef>
                <a:spcPts val="4200"/>
              </a:spcBef>
              <a:defRPr b="1"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B) 1341 individual asteroid spectra from the Phase II of the Small Main-Belt Asteroid Spectroscopic Survey (SMASSII, </a:t>
            </a:r>
            <a:r>
              <a:rPr>
                <a:solidFill>
                  <a:srgbClr val="000000"/>
                </a:solidFill>
              </a:rPr>
              <a:t>Binzel et al. 2001, in Lunar Planetary Science XXXII, No. 1663; Bus &amp; Binzel 2002, Icarus, 158, 106)</a:t>
            </a:r>
          </a:p>
        </p:txBody>
      </p:sp>
      <p:sp>
        <p:nvSpPr>
          <p:cNvPr id="157" name="2. The value of albedo, ρν (when it is available).…"/>
          <p:cNvSpPr txBox="1"/>
          <p:nvPr/>
        </p:nvSpPr>
        <p:spPr>
          <a:xfrm>
            <a:off x="777478" y="7162733"/>
            <a:ext cx="11272044" cy="196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>
              <a:spcBef>
                <a:spcPts val="4200"/>
              </a:spcBef>
              <a:defRPr b="1"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2. The value of albedo, ρν (when it is available).</a:t>
            </a:r>
          </a:p>
          <a:p>
            <a:pPr algn="l">
              <a:spcBef>
                <a:spcPts val="4200"/>
              </a:spcBef>
              <a:defRPr b="1"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3. The orbital properties of observed objects.</a:t>
            </a:r>
          </a:p>
        </p:txBody>
      </p:sp>
      <p:pic>
        <p:nvPicPr>
          <p:cNvPr id="158" name="Captura de pantalla 2018-01-30 a la(s) 01.18.12.png" descr="Captura de pantalla 2018-01-30 a la(s) 01.18.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59262" y="5690724"/>
            <a:ext cx="3340101" cy="1206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axonomic classification of observed NEAs"/>
          <p:cNvSpPr txBox="1"/>
          <p:nvPr>
            <p:ph type="title"/>
          </p:nvPr>
        </p:nvSpPr>
        <p:spPr>
          <a:xfrm>
            <a:off x="952500" y="270933"/>
            <a:ext cx="11099800" cy="897335"/>
          </a:xfrm>
          <a:prstGeom prst="rect">
            <a:avLst/>
          </a:prstGeom>
        </p:spPr>
        <p:txBody>
          <a:bodyPr/>
          <a:lstStyle>
            <a:lvl1pPr defTabSz="467359">
              <a:defRPr b="1" sz="416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Taxonomic classification of observed NEAs</a:t>
            </a:r>
          </a:p>
        </p:txBody>
      </p:sp>
      <p:pic>
        <p:nvPicPr>
          <p:cNvPr id="161" name="Captura de pantalla 2018-01-30 a la(s) 01.41.23.png" descr="Captura de pantalla 2018-01-30 a la(s) 01.41.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3834" y="1423921"/>
            <a:ext cx="5511801" cy="28194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79400" dist="175819" dir="3794505">
              <a:srgbClr val="000000">
                <a:alpha val="50000"/>
              </a:srgbClr>
            </a:outerShdw>
          </a:effectLst>
        </p:spPr>
      </p:pic>
      <p:pic>
        <p:nvPicPr>
          <p:cNvPr id="162" name="Captura de pantalla 2018-01-30 a la(s) 01.41.05.png" descr="Captura de pantalla 2018-01-30 a la(s) 01.41.0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99064" y="1620771"/>
            <a:ext cx="5486401" cy="24257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79400" dist="175819" dir="3794505">
              <a:srgbClr val="000000">
                <a:alpha val="50000"/>
              </a:srgbClr>
            </a:outerShdw>
          </a:effectLst>
        </p:spPr>
      </p:pic>
      <p:pic>
        <p:nvPicPr>
          <p:cNvPr id="163" name="Captura de pantalla 2018-01-30 a la(s) 01.42.40.png" descr="Captura de pantalla 2018-01-30 a la(s) 01.42.4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89050" y="5573051"/>
            <a:ext cx="10426700" cy="2997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79400" dist="175819" dir="3794505">
              <a:srgbClr val="000000">
                <a:alpha val="50000"/>
              </a:srgbClr>
            </a:outerShdw>
          </a:effectLst>
        </p:spPr>
      </p:pic>
      <p:sp>
        <p:nvSpPr>
          <p:cNvPr id="164" name="Stuart &amp; Einzel 2004. Icarus. 170. 295"/>
          <p:cNvSpPr txBox="1"/>
          <p:nvPr/>
        </p:nvSpPr>
        <p:spPr>
          <a:xfrm>
            <a:off x="4221571" y="4498974"/>
            <a:ext cx="456165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Stuart &amp; Einzel 2004. Icarus. 170. 295</a:t>
            </a:r>
          </a:p>
        </p:txBody>
      </p:sp>
      <p:sp>
        <p:nvSpPr>
          <p:cNvPr id="165" name="Thomas et al. 2011.  AJ. 142. 85."/>
          <p:cNvSpPr txBox="1"/>
          <p:nvPr/>
        </p:nvSpPr>
        <p:spPr>
          <a:xfrm>
            <a:off x="4325028" y="8794176"/>
            <a:ext cx="401607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Thomas et al. 2011.  AJ. 142. 85.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1">
            <a:hueOff val="-137333"/>
            <a:satOff val="-2150"/>
            <a:lumOff val="15684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axonomic classification of observed NEAs"/>
          <p:cNvSpPr txBox="1"/>
          <p:nvPr>
            <p:ph type="title"/>
          </p:nvPr>
        </p:nvSpPr>
        <p:spPr>
          <a:xfrm>
            <a:off x="800100" y="237066"/>
            <a:ext cx="11099801" cy="897336"/>
          </a:xfrm>
          <a:prstGeom prst="rect">
            <a:avLst/>
          </a:prstGeom>
        </p:spPr>
        <p:txBody>
          <a:bodyPr/>
          <a:lstStyle>
            <a:lvl1pPr defTabSz="467359">
              <a:defRPr b="1" sz="416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Taxonomic classification of observed NEAs</a:t>
            </a:r>
          </a:p>
        </p:txBody>
      </p:sp>
      <p:pic>
        <p:nvPicPr>
          <p:cNvPr id="168" name="Captura de pantalla 2018-01-30 a la(s) 01.47.20.png" descr="Captura de pantalla 2018-01-30 a la(s) 01.47.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0116" y="1355526"/>
            <a:ext cx="9384775" cy="778761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79400" dist="175819" dir="3794505">
              <a:srgbClr val="000000">
                <a:alpha val="50000"/>
              </a:srgbClr>
            </a:outerShdw>
          </a:effectLst>
        </p:spPr>
      </p:pic>
      <p:sp>
        <p:nvSpPr>
          <p:cNvPr id="169" name="Complex S (6)…"/>
          <p:cNvSpPr txBox="1"/>
          <p:nvPr/>
        </p:nvSpPr>
        <p:spPr>
          <a:xfrm>
            <a:off x="10425856" y="3697243"/>
            <a:ext cx="1906688" cy="375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2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Complex S (6)</a:t>
            </a:r>
          </a:p>
          <a:p>
            <a:pPr>
              <a:defRPr b="1" sz="2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>
              <a:defRPr b="1" sz="2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Complex C (3)</a:t>
            </a:r>
          </a:p>
          <a:p>
            <a:pPr>
              <a:defRPr b="1" sz="2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>
              <a:defRPr b="1" sz="2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Complex O (5)</a:t>
            </a:r>
          </a:p>
          <a:p>
            <a:pPr>
              <a:defRPr b="1" sz="2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>
              <a:defRPr b="1" sz="2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Complex Q (3)</a:t>
            </a:r>
          </a:p>
          <a:p>
            <a:pPr>
              <a:defRPr b="1" sz="2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>
              <a:defRPr b="1" sz="2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Complex V (2)</a:t>
            </a:r>
          </a:p>
          <a:p>
            <a:pPr>
              <a:defRPr b="1" sz="2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>
              <a:defRPr b="1" sz="2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Complex X (1)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