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6" r:id="rId2"/>
    <p:sldMasterId id="2147483832" r:id="rId3"/>
    <p:sldMasterId id="2147483887" r:id="rId4"/>
    <p:sldMasterId id="2147483903" r:id="rId5"/>
  </p:sldMasterIdLst>
  <p:notesMasterIdLst>
    <p:notesMasterId r:id="rId23"/>
  </p:notesMasterIdLst>
  <p:handoutMasterIdLst>
    <p:handoutMasterId r:id="rId24"/>
  </p:handoutMasterIdLst>
  <p:sldIdLst>
    <p:sldId id="291" r:id="rId6"/>
    <p:sldId id="288" r:id="rId7"/>
    <p:sldId id="322" r:id="rId8"/>
    <p:sldId id="390" r:id="rId9"/>
    <p:sldId id="391" r:id="rId10"/>
    <p:sldId id="324" r:id="rId11"/>
    <p:sldId id="328" r:id="rId12"/>
    <p:sldId id="329" r:id="rId13"/>
    <p:sldId id="330" r:id="rId14"/>
    <p:sldId id="388" r:id="rId15"/>
    <p:sldId id="325" r:id="rId16"/>
    <p:sldId id="332" r:id="rId17"/>
    <p:sldId id="389" r:id="rId18"/>
    <p:sldId id="344" r:id="rId19"/>
    <p:sldId id="345" r:id="rId20"/>
    <p:sldId id="321" r:id="rId21"/>
    <p:sldId id="286" r:id="rId22"/>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Fila" initials="MF"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786"/>
    <a:srgbClr val="285C8D"/>
    <a:srgbClr val="5AA5E9"/>
    <a:srgbClr val="4E6880"/>
    <a:srgbClr val="6A7D8F"/>
    <a:srgbClr val="569EE1"/>
    <a:srgbClr val="57A1E5"/>
    <a:srgbClr val="549DDF"/>
    <a:srgbClr val="225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86" autoAdjust="0"/>
    <p:restoredTop sz="85933" autoAdjust="0"/>
  </p:normalViewPr>
  <p:slideViewPr>
    <p:cSldViewPr snapToGrid="0" showGuides="1">
      <p:cViewPr varScale="1">
        <p:scale>
          <a:sx n="96" d="100"/>
          <a:sy n="96" d="100"/>
        </p:scale>
        <p:origin x="127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7626" y="1"/>
            <a:ext cx="2951163" cy="498475"/>
          </a:xfrm>
          <a:prstGeom prst="rect">
            <a:avLst/>
          </a:prstGeom>
        </p:spPr>
        <p:txBody>
          <a:bodyPr vert="horz" lIns="91440" tIns="45720" rIns="91440" bIns="45720" rtlCol="0"/>
          <a:lstStyle>
            <a:lvl1pPr algn="r">
              <a:defRPr sz="1200"/>
            </a:lvl1pPr>
          </a:lstStyle>
          <a:p>
            <a:fld id="{09496B08-97B0-4289-9723-E62DB8159C0E}" type="datetimeFigureOut">
              <a:rPr lang="en-GB" smtClean="0"/>
              <a:t>18/10/2018</a:t>
            </a:fld>
            <a:endParaRPr lang="en-GB" dirty="0"/>
          </a:p>
        </p:txBody>
      </p:sp>
      <p:sp>
        <p:nvSpPr>
          <p:cNvPr id="4" name="Footer Placeholder 3"/>
          <p:cNvSpPr>
            <a:spLocks noGrp="1"/>
          </p:cNvSpPr>
          <p:nvPr>
            <p:ph type="ftr" sz="quarter" idx="2"/>
          </p:nvPr>
        </p:nvSpPr>
        <p:spPr>
          <a:xfrm>
            <a:off x="1" y="9444039"/>
            <a:ext cx="2951163"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626" y="9444039"/>
            <a:ext cx="2951163" cy="498475"/>
          </a:xfrm>
          <a:prstGeom prst="rect">
            <a:avLst/>
          </a:prstGeom>
        </p:spPr>
        <p:txBody>
          <a:bodyPr vert="horz" lIns="91440" tIns="45720" rIns="91440" bIns="45720" rtlCol="0" anchor="b"/>
          <a:lstStyle>
            <a:lvl1pPr algn="r">
              <a:defRPr sz="1200"/>
            </a:lvl1pPr>
          </a:lstStyle>
          <a:p>
            <a:fld id="{CFF0108A-13C6-4D64-AB60-A4EA6859E435}" type="slidenum">
              <a:rPr lang="en-GB" smtClean="0"/>
              <a:t>‹#›</a:t>
            </a:fld>
            <a:endParaRPr lang="en-GB" dirty="0"/>
          </a:p>
        </p:txBody>
      </p:sp>
    </p:spTree>
    <p:extLst>
      <p:ext uri="{BB962C8B-B14F-4D97-AF65-F5344CB8AC3E}">
        <p14:creationId xmlns:p14="http://schemas.microsoft.com/office/powerpoint/2010/main" val="2836788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7" y="1"/>
            <a:ext cx="2951163" cy="498852"/>
          </a:xfrm>
          <a:prstGeom prst="rect">
            <a:avLst/>
          </a:prstGeom>
        </p:spPr>
        <p:txBody>
          <a:bodyPr vert="horz" lIns="91440" tIns="45720" rIns="91440" bIns="45720" rtlCol="0"/>
          <a:lstStyle>
            <a:lvl1pPr algn="r">
              <a:defRPr sz="1200"/>
            </a:lvl1pPr>
          </a:lstStyle>
          <a:p>
            <a:fld id="{196C153A-BB89-49A5-AF2C-60C666E845C8}" type="datetimeFigureOut">
              <a:rPr lang="en-GB" smtClean="0"/>
              <a:t>18/10/2018</a:t>
            </a:fld>
            <a:endParaRPr lang="en-GB" dirty="0"/>
          </a:p>
        </p:txBody>
      </p:sp>
      <p:sp>
        <p:nvSpPr>
          <p:cNvPr id="4" name="Slide Image Placeholder 3"/>
          <p:cNvSpPr>
            <a:spLocks noGrp="1" noRot="1" noChangeAspect="1"/>
          </p:cNvSpPr>
          <p:nvPr>
            <p:ph type="sldImg" idx="2"/>
          </p:nvPr>
        </p:nvSpPr>
        <p:spPr>
          <a:xfrm>
            <a:off x="1169988" y="1243013"/>
            <a:ext cx="4470400"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3"/>
            <a:ext cx="2951163" cy="49885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7" y="9443663"/>
            <a:ext cx="2951163" cy="498852"/>
          </a:xfrm>
          <a:prstGeom prst="rect">
            <a:avLst/>
          </a:prstGeom>
        </p:spPr>
        <p:txBody>
          <a:bodyPr vert="horz" lIns="91440" tIns="45720" rIns="91440" bIns="45720" rtlCol="0" anchor="b"/>
          <a:lstStyle>
            <a:lvl1pPr algn="r">
              <a:defRPr sz="1200"/>
            </a:lvl1pPr>
          </a:lstStyle>
          <a:p>
            <a:fld id="{58F96108-CC27-451A-8340-4A9007A33590}" type="slidenum">
              <a:rPr lang="en-GB" smtClean="0"/>
              <a:t>‹#›</a:t>
            </a:fld>
            <a:endParaRPr lang="en-GB" dirty="0"/>
          </a:p>
        </p:txBody>
      </p:sp>
    </p:spTree>
    <p:extLst>
      <p:ext uri="{BB962C8B-B14F-4D97-AF65-F5344CB8AC3E}">
        <p14:creationId xmlns:p14="http://schemas.microsoft.com/office/powerpoint/2010/main" val="295867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155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604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6515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F96108-CC27-451A-8340-4A9007A335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23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76A78A-ADAC-4AF7-800D-9AA788BCC6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85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863">
              <a:defRPr/>
            </a:pPr>
            <a:endParaRPr lang="en-GB" dirty="0"/>
          </a:p>
          <a:p>
            <a:endParaRPr lang="en-GB" dirty="0"/>
          </a:p>
        </p:txBody>
      </p:sp>
      <p:sp>
        <p:nvSpPr>
          <p:cNvPr id="4" name="Slide Number Placeholder 3"/>
          <p:cNvSpPr>
            <a:spLocks noGrp="1"/>
          </p:cNvSpPr>
          <p:nvPr>
            <p:ph type="sldNum" sz="quarter" idx="10"/>
          </p:nvPr>
        </p:nvSpPr>
        <p:spPr/>
        <p:txBody>
          <a:bodyPr/>
          <a:lstStyle/>
          <a:p>
            <a:fld id="{9259D8D6-1A17-4004-91C9-ACBFB6FD5C2D}" type="slidenum">
              <a:rPr lang="en-GB" smtClean="0"/>
              <a:t>16</a:t>
            </a:fld>
            <a:endParaRPr lang="en-GB" dirty="0"/>
          </a:p>
        </p:txBody>
      </p:sp>
    </p:spTree>
    <p:extLst>
      <p:ext uri="{BB962C8B-B14F-4D97-AF65-F5344CB8AC3E}">
        <p14:creationId xmlns:p14="http://schemas.microsoft.com/office/powerpoint/2010/main" val="324744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9881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85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543231" y="1111526"/>
            <a:ext cx="3901636" cy="606288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6746875" y="2192150"/>
            <a:ext cx="2244725" cy="3894138"/>
          </a:xfrm>
        </p:spPr>
        <p:txBody>
          <a:bodyPr/>
          <a:lstStyle/>
          <a:p>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1804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6899829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1796343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1608232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39152300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3544142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2882972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278300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824035" y="1119026"/>
            <a:ext cx="3901636" cy="606288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0"/>
          </p:nvPr>
        </p:nvSpPr>
        <p:spPr>
          <a:xfrm>
            <a:off x="235449" y="2199650"/>
            <a:ext cx="2244725" cy="3894138"/>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70024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text and image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576039" y="-1094783"/>
            <a:ext cx="1991922" cy="8218788"/>
          </a:xfrm>
          <a:prstGeom prst="rect">
            <a:avLst/>
          </a:prstGeom>
        </p:spPr>
        <p:txBody>
          <a:bodyPr vert="eaVert">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rot="16200000">
            <a:off x="1291179" y="3355503"/>
            <a:ext cx="2341416" cy="3998561"/>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83125" y="4184650"/>
            <a:ext cx="3998913" cy="2341563"/>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25202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text and Imag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576039" y="-1094783"/>
            <a:ext cx="1991922" cy="8218788"/>
          </a:xfrm>
          <a:prstGeom prst="rect">
            <a:avLst/>
          </a:prstGeom>
        </p:spPr>
        <p:txBody>
          <a:bodyPr vert="eaVert">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rot="16200000">
            <a:off x="5511406" y="3390201"/>
            <a:ext cx="2341416" cy="3998561"/>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2606" y="4218773"/>
            <a:ext cx="3998913" cy="2335872"/>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10634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text and Doub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Vertical Text Placeholder 2"/>
          <p:cNvSpPr>
            <a:spLocks noGrp="1"/>
          </p:cNvSpPr>
          <p:nvPr>
            <p:ph type="body" orient="vert" idx="10"/>
          </p:nvPr>
        </p:nvSpPr>
        <p:spPr>
          <a:xfrm rot="16200000">
            <a:off x="1346595" y="3480194"/>
            <a:ext cx="2161309" cy="3929283"/>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821703" y="4364178"/>
            <a:ext cx="3805238" cy="2162031"/>
          </a:xfrm>
        </p:spPr>
        <p:txBody>
          <a:bodyPr/>
          <a:lstStyle/>
          <a:p>
            <a:endParaRPr lang="en-GB" dirty="0"/>
          </a:p>
        </p:txBody>
      </p:sp>
      <p:sp>
        <p:nvSpPr>
          <p:cNvPr id="7" name="Vertical Text Placeholder 2"/>
          <p:cNvSpPr>
            <a:spLocks noGrp="1"/>
          </p:cNvSpPr>
          <p:nvPr>
            <p:ph type="body" orient="vert" idx="12"/>
          </p:nvPr>
        </p:nvSpPr>
        <p:spPr>
          <a:xfrm rot="16200000">
            <a:off x="5643668" y="1143814"/>
            <a:ext cx="2161309" cy="3915432"/>
          </a:xfrm>
          <a:prstGeom prst="rect">
            <a:avLst/>
          </a:prstGeom>
        </p:spPr>
        <p:txBody>
          <a:bodyPr vert="eaVert">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62607" y="202051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854962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Image and Doubl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Vertical Text Placeholder 2"/>
          <p:cNvSpPr>
            <a:spLocks noGrp="1"/>
          </p:cNvSpPr>
          <p:nvPr>
            <p:ph type="body" orient="vert" idx="10"/>
          </p:nvPr>
        </p:nvSpPr>
        <p:spPr>
          <a:xfrm rot="16200000">
            <a:off x="5581645" y="3480190"/>
            <a:ext cx="2161309" cy="3929283"/>
          </a:xfrm>
          <a:prstGeom prst="rect">
            <a:avLst/>
          </a:prstGeom>
        </p:spPr>
        <p:txBody>
          <a:bodyPr vert="eaVert">
            <a:normAutofit/>
          </a:bodyPr>
          <a:lstStyle>
            <a:lvl1pPr>
              <a:defRPr sz="1800"/>
            </a:lvl1pPr>
          </a:lstStyle>
          <a:p>
            <a:pPr lvl="0"/>
            <a:endParaRPr lang="en-GB" dirty="0"/>
          </a:p>
        </p:txBody>
      </p:sp>
      <p:sp>
        <p:nvSpPr>
          <p:cNvPr id="7" name="Vertical Text Placeholder 2"/>
          <p:cNvSpPr>
            <a:spLocks noGrp="1"/>
          </p:cNvSpPr>
          <p:nvPr>
            <p:ph type="body" orient="vert" idx="12"/>
          </p:nvPr>
        </p:nvSpPr>
        <p:spPr>
          <a:xfrm rot="16200000">
            <a:off x="1339668" y="1143813"/>
            <a:ext cx="2161309" cy="3915432"/>
          </a:xfrm>
          <a:prstGeom prst="rect">
            <a:avLst/>
          </a:prstGeom>
        </p:spPr>
        <p:txBody>
          <a:bodyPr vert="eaVert">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821703" y="2020514"/>
            <a:ext cx="3805238" cy="2162031"/>
          </a:xfrm>
        </p:spPr>
        <p:txBody>
          <a:bodyPr/>
          <a:lstStyle/>
          <a:p>
            <a:endParaRPr lang="en-GB" dirty="0"/>
          </a:p>
        </p:txBody>
      </p:sp>
      <p:sp>
        <p:nvSpPr>
          <p:cNvPr id="10" name="Picture Placeholder 7"/>
          <p:cNvSpPr>
            <a:spLocks noGrp="1"/>
          </p:cNvSpPr>
          <p:nvPr>
            <p:ph type="pic" sz="quarter" idx="11"/>
          </p:nvPr>
        </p:nvSpPr>
        <p:spPr>
          <a:xfrm>
            <a:off x="462606" y="436417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0718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multiple leve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idx="1"/>
          </p:nvPr>
        </p:nvSpPr>
        <p:spPr>
          <a:xfrm>
            <a:off x="628650" y="2094566"/>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96077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icture,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Content Placeholder 6"/>
          <p:cNvSpPr>
            <a:spLocks noGrp="1"/>
          </p:cNvSpPr>
          <p:nvPr>
            <p:ph idx="1"/>
          </p:nvPr>
        </p:nvSpPr>
        <p:spPr>
          <a:xfrm>
            <a:off x="4686688" y="2008908"/>
            <a:ext cx="4245388" cy="4758867"/>
          </a:xfrm>
        </p:spPr>
        <p:txBody>
          <a:bodyPr>
            <a:noAutofit/>
          </a:bodyPr>
          <a:lstStyle/>
          <a:p>
            <a:endParaRPr lang="en-GB" sz="1900" dirty="0"/>
          </a:p>
        </p:txBody>
      </p:sp>
      <p:sp>
        <p:nvSpPr>
          <p:cNvPr id="7" name="Picture Placeholder 6"/>
          <p:cNvSpPr>
            <a:spLocks noGrp="1"/>
          </p:cNvSpPr>
          <p:nvPr>
            <p:ph type="pic" sz="quarter" idx="10"/>
          </p:nvPr>
        </p:nvSpPr>
        <p:spPr>
          <a:xfrm>
            <a:off x="263525" y="2008188"/>
            <a:ext cx="4170363" cy="3035300"/>
          </a:xfrm>
        </p:spPr>
        <p:txBody>
          <a:bodyPr/>
          <a:lstStyle/>
          <a:p>
            <a:endParaRPr lang="en-GB" dirty="0"/>
          </a:p>
        </p:txBody>
      </p:sp>
      <p:sp>
        <p:nvSpPr>
          <p:cNvPr id="9" name="Content Placeholder 8"/>
          <p:cNvSpPr>
            <a:spLocks noGrp="1"/>
          </p:cNvSpPr>
          <p:nvPr>
            <p:ph sz="quarter" idx="11"/>
          </p:nvPr>
        </p:nvSpPr>
        <p:spPr>
          <a:xfrm>
            <a:off x="263525" y="5195888"/>
            <a:ext cx="4170363"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06067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Content Placeholder 2"/>
          <p:cNvSpPr>
            <a:spLocks noGrp="1"/>
          </p:cNvSpPr>
          <p:nvPr>
            <p:ph sz="half" idx="10"/>
          </p:nvPr>
        </p:nvSpPr>
        <p:spPr>
          <a:xfrm>
            <a:off x="46291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236275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888484"/>
            <a:ext cx="3868340"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4627961" y="1888480"/>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sz="half" idx="10"/>
          </p:nvPr>
        </p:nvSpPr>
        <p:spPr>
          <a:xfrm>
            <a:off x="6286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46291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30335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00530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399" y="2057403"/>
            <a:ext cx="4554141"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015802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3277" y="2057400"/>
            <a:ext cx="3738595"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46547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ic and Bottom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2643" y="2605943"/>
            <a:ext cx="3738595"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28650" y="5873750"/>
            <a:ext cx="8002588"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477932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6606"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3"/>
          <p:cNvSpPr>
            <a:spLocks noGrp="1"/>
          </p:cNvSpPr>
          <p:nvPr>
            <p:ph type="body" sz="half" idx="10"/>
          </p:nvPr>
        </p:nvSpPr>
        <p:spPr>
          <a:xfrm>
            <a:off x="4746430"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4431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35612" y="2265407"/>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354227" y="2265408"/>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559849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1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07138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07138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0513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43E6B-DB2E-42C8-823C-FF037C5DF5DB}" type="slidenum">
              <a:rPr lang="en-GB" smtClean="0"/>
              <a:t>‹#›</a:t>
            </a:fld>
            <a:endParaRPr lang="en-GB"/>
          </a:p>
        </p:txBody>
      </p:sp>
    </p:spTree>
    <p:extLst>
      <p:ext uri="{BB962C8B-B14F-4D97-AF65-F5344CB8AC3E}">
        <p14:creationId xmlns:p14="http://schemas.microsoft.com/office/powerpoint/2010/main" val="1209989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p:spPr>
        <p:txBody>
          <a:bodyPr/>
          <a:lstStyle/>
          <a:p>
            <a:r>
              <a:rPr lang="sk-SK" dirty="0">
                <a:solidFill>
                  <a:schemeClr val="bg1"/>
                </a:solidFill>
              </a:rPr>
              <a:t>hjjhjhj</a:t>
            </a:r>
            <a:endParaRPr lang="en-GB" dirty="0">
              <a:solidFill>
                <a:schemeClr val="bg1"/>
              </a:solidFill>
            </a:endParaRPr>
          </a:p>
        </p:txBody>
      </p:sp>
      <p:sp>
        <p:nvSpPr>
          <p:cNvPr id="3" name="Subtitle 2"/>
          <p:cNvSpPr>
            <a:spLocks noGrp="1"/>
          </p:cNvSpPr>
          <p:nvPr>
            <p:ph type="subTitle" idx="4294967295"/>
          </p:nvPr>
        </p:nvSpPr>
        <p:spPr>
          <a:xfrm>
            <a:off x="1143000" y="3602038"/>
            <a:ext cx="6858000" cy="1655762"/>
          </a:xfrm>
        </p:spPr>
        <p:txBody>
          <a:bodyPr/>
          <a:lstStyle>
            <a:lvl1pPr marL="0" indent="0">
              <a:buNone/>
              <a:defRPr/>
            </a:lvl1pPr>
          </a:lstStyle>
          <a:p>
            <a:r>
              <a:rPr lang="sk-SK" dirty="0">
                <a:solidFill>
                  <a:schemeClr val="bg2"/>
                </a:solidFill>
              </a:rPr>
              <a:t>hhh</a:t>
            </a:r>
            <a:endParaRPr lang="en-GB" dirty="0">
              <a:solidFill>
                <a:schemeClr val="bg2"/>
              </a:solidFill>
            </a:endParaRPr>
          </a:p>
        </p:txBody>
      </p:sp>
    </p:spTree>
    <p:extLst>
      <p:ext uri="{BB962C8B-B14F-4D97-AF65-F5344CB8AC3E}">
        <p14:creationId xmlns:p14="http://schemas.microsoft.com/office/powerpoint/2010/main" val="416440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59489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595967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942588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9100" y="2076450"/>
            <a:ext cx="8305800" cy="413385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217774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4026156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with Text be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628650" y="5623128"/>
            <a:ext cx="7881037" cy="1026593"/>
          </a:xfrm>
          <a:prstGeom prst="rect">
            <a:avLst/>
          </a:prstGeom>
        </p:spPr>
        <p:txBody>
          <a:bodyPr vert="horz">
            <a:normAutofit/>
          </a:bodyPr>
          <a:lstStyle>
            <a:lvl1pPr>
              <a:defRPr sz="1800"/>
            </a:lvl1pPr>
          </a:lstStyle>
          <a:p>
            <a:pPr lvl="0"/>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669657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62600" y="2098022"/>
            <a:ext cx="8218800" cy="28800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5237163"/>
            <a:ext cx="8161337" cy="1468437"/>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224618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Double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4188" y="1938623"/>
            <a:ext cx="8218800" cy="28800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4918365"/>
            <a:ext cx="3630611" cy="1787236"/>
          </a:xfrm>
        </p:spPr>
        <p:txBody>
          <a:bodyPr/>
          <a:lstStyle/>
          <a:p>
            <a:endParaRPr lang="en-GB" dirty="0"/>
          </a:p>
        </p:txBody>
      </p:sp>
      <p:sp>
        <p:nvSpPr>
          <p:cNvPr id="6" name="Picture Placeholder 3"/>
          <p:cNvSpPr>
            <a:spLocks noGrp="1"/>
          </p:cNvSpPr>
          <p:nvPr>
            <p:ph type="pic" sz="quarter" idx="11"/>
          </p:nvPr>
        </p:nvSpPr>
        <p:spPr>
          <a:xfrm>
            <a:off x="5015345" y="4918365"/>
            <a:ext cx="3666049" cy="1787236"/>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678069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48527" y="2142055"/>
            <a:ext cx="3402000" cy="1688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1"/>
          </p:nvPr>
        </p:nvSpPr>
        <p:spPr>
          <a:xfrm>
            <a:off x="3914128" y="3812810"/>
            <a:ext cx="1247114" cy="1108357"/>
          </a:xfrm>
        </p:spPr>
        <p:txBody>
          <a:bodyPr/>
          <a:lstStyle>
            <a:lvl1pPr marL="0" indent="0">
              <a:buNone/>
              <a:defRPr/>
            </a:lvl1p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Vertical Text Placeholder 2"/>
          <p:cNvSpPr>
            <a:spLocks noGrp="1"/>
          </p:cNvSpPr>
          <p:nvPr>
            <p:ph type="body" orient="vert" idx="12"/>
          </p:nvPr>
        </p:nvSpPr>
        <p:spPr>
          <a:xfrm>
            <a:off x="5424844" y="2142055"/>
            <a:ext cx="3402000" cy="1688400"/>
          </a:xfrm>
          <a:prstGeom prst="rect">
            <a:avLst/>
          </a:prstGeom>
        </p:spPr>
        <p:txBody>
          <a:bodyPr vert="horz">
            <a:normAutofit/>
          </a:bodyPr>
          <a:lstStyle>
            <a:lvl1pPr>
              <a:defRPr sz="1800"/>
            </a:lvl1pPr>
          </a:lstStyle>
          <a:p>
            <a:pPr lvl="0"/>
            <a:endParaRPr lang="en-GB" dirty="0"/>
          </a:p>
        </p:txBody>
      </p:sp>
      <p:sp>
        <p:nvSpPr>
          <p:cNvPr id="11" name="Vertical Text Placeholder 2"/>
          <p:cNvSpPr>
            <a:spLocks noGrp="1"/>
          </p:cNvSpPr>
          <p:nvPr>
            <p:ph type="body" orient="vert" idx="13"/>
          </p:nvPr>
        </p:nvSpPr>
        <p:spPr>
          <a:xfrm>
            <a:off x="248527" y="4923379"/>
            <a:ext cx="3402000" cy="1688400"/>
          </a:xfrm>
          <a:prstGeom prst="rect">
            <a:avLst/>
          </a:prstGeom>
        </p:spPr>
        <p:txBody>
          <a:bodyPr vert="horz">
            <a:normAutofit/>
          </a:bodyPr>
          <a:lstStyle>
            <a:lvl1pPr>
              <a:defRPr sz="1800"/>
            </a:lvl1pPr>
          </a:lstStyle>
          <a:p>
            <a:pPr lvl="0"/>
            <a:endParaRPr lang="en-GB" dirty="0"/>
          </a:p>
        </p:txBody>
      </p:sp>
      <p:sp>
        <p:nvSpPr>
          <p:cNvPr id="13" name="Vertical Text Placeholder 2"/>
          <p:cNvSpPr>
            <a:spLocks noGrp="1"/>
          </p:cNvSpPr>
          <p:nvPr>
            <p:ph type="body" orient="vert" idx="14"/>
          </p:nvPr>
        </p:nvSpPr>
        <p:spPr>
          <a:xfrm>
            <a:off x="5424844" y="4938812"/>
            <a:ext cx="3402000" cy="16884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692887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4031" y="2192150"/>
            <a:ext cx="6062400" cy="3902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6746875" y="2192150"/>
            <a:ext cx="2244725" cy="3894138"/>
          </a:xfrm>
        </p:spPr>
        <p:txBody>
          <a:bodyPr/>
          <a:lstStyle/>
          <a:p>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241125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764444" y="2199650"/>
            <a:ext cx="6062400" cy="3902400"/>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0"/>
          </p:nvPr>
        </p:nvSpPr>
        <p:spPr>
          <a:xfrm>
            <a:off x="235449" y="2199650"/>
            <a:ext cx="2244725" cy="3894138"/>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888436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ouble text and image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462600" y="2015791"/>
            <a:ext cx="8218800" cy="1990800"/>
          </a:xfrm>
          <a:prstGeom prst="rect">
            <a:avLst/>
          </a:prstGeom>
        </p:spPr>
        <p:txBody>
          <a:bodyPr vert="horz">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a:off x="462600" y="4183500"/>
            <a:ext cx="3999600" cy="2340000"/>
          </a:xfrm>
          <a:prstGeom prst="rect">
            <a:avLst/>
          </a:prstGeom>
        </p:spPr>
        <p:txBody>
          <a:bodyPr vert="horz">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83125" y="4184650"/>
            <a:ext cx="3998913" cy="2341563"/>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90726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621182" y="33575"/>
            <a:ext cx="3901636"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19931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text and Imag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462606" y="2056065"/>
            <a:ext cx="8218800" cy="1990800"/>
          </a:xfrm>
          <a:prstGeom prst="rect">
            <a:avLst/>
          </a:prstGeom>
        </p:spPr>
        <p:txBody>
          <a:bodyPr vert="horz">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a:off x="4681794" y="4218773"/>
            <a:ext cx="3999600" cy="2340000"/>
          </a:xfrm>
          <a:prstGeom prst="rect">
            <a:avLst/>
          </a:prstGeom>
        </p:spPr>
        <p:txBody>
          <a:bodyPr vert="horz">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2606" y="4218773"/>
            <a:ext cx="3998913" cy="2335872"/>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707463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ouble text and Doub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Picture Placeholder 7"/>
          <p:cNvSpPr>
            <a:spLocks noGrp="1"/>
          </p:cNvSpPr>
          <p:nvPr>
            <p:ph type="pic" sz="quarter" idx="11"/>
          </p:nvPr>
        </p:nvSpPr>
        <p:spPr>
          <a:xfrm>
            <a:off x="4821703" y="4364178"/>
            <a:ext cx="3805238" cy="2162031"/>
          </a:xfrm>
        </p:spPr>
        <p:txBody>
          <a:bodyPr/>
          <a:lstStyle/>
          <a:p>
            <a:endParaRPr lang="en-GB" dirty="0"/>
          </a:p>
        </p:txBody>
      </p:sp>
      <p:sp>
        <p:nvSpPr>
          <p:cNvPr id="9" name="Picture Placeholder 7"/>
          <p:cNvSpPr>
            <a:spLocks noGrp="1"/>
          </p:cNvSpPr>
          <p:nvPr>
            <p:ph type="pic" sz="quarter" idx="13"/>
          </p:nvPr>
        </p:nvSpPr>
        <p:spPr>
          <a:xfrm>
            <a:off x="462607" y="202051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10" name="Vertical Text Placeholder 2"/>
          <p:cNvSpPr>
            <a:spLocks noGrp="1"/>
          </p:cNvSpPr>
          <p:nvPr>
            <p:ph type="body" orient="vert" idx="14"/>
          </p:nvPr>
        </p:nvSpPr>
        <p:spPr>
          <a:xfrm>
            <a:off x="4827244" y="2020516"/>
            <a:ext cx="3682443" cy="2162031"/>
          </a:xfrm>
          <a:prstGeom prst="rect">
            <a:avLst/>
          </a:prstGeom>
        </p:spPr>
        <p:txBody>
          <a:bodyPr vert="horz">
            <a:normAutofit/>
          </a:bodyPr>
          <a:lstStyle>
            <a:lvl1pPr>
              <a:defRPr sz="1800"/>
            </a:lvl1pPr>
          </a:lstStyle>
          <a:p>
            <a:pPr lvl="0"/>
            <a:endParaRPr lang="en-GB" dirty="0"/>
          </a:p>
        </p:txBody>
      </p:sp>
      <p:sp>
        <p:nvSpPr>
          <p:cNvPr id="13" name="Vertical Text Placeholder 2"/>
          <p:cNvSpPr>
            <a:spLocks noGrp="1"/>
          </p:cNvSpPr>
          <p:nvPr>
            <p:ph type="body" orient="vert" idx="15"/>
          </p:nvPr>
        </p:nvSpPr>
        <p:spPr>
          <a:xfrm>
            <a:off x="524004" y="4364178"/>
            <a:ext cx="3682443" cy="2162031"/>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2206167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ouble Image and Doubl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Vertical Text Placeholder 2"/>
          <p:cNvSpPr>
            <a:spLocks noGrp="1"/>
          </p:cNvSpPr>
          <p:nvPr>
            <p:ph type="body" orient="vert" idx="12"/>
          </p:nvPr>
        </p:nvSpPr>
        <p:spPr>
          <a:xfrm>
            <a:off x="462606" y="2020514"/>
            <a:ext cx="3960000" cy="2160000"/>
          </a:xfrm>
          <a:prstGeom prst="rect">
            <a:avLst/>
          </a:prstGeom>
        </p:spPr>
        <p:txBody>
          <a:bodyPr vert="horz">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821703" y="2020514"/>
            <a:ext cx="3805238" cy="2162031"/>
          </a:xfrm>
        </p:spPr>
        <p:txBody>
          <a:bodyPr/>
          <a:lstStyle/>
          <a:p>
            <a:endParaRPr lang="en-GB" dirty="0"/>
          </a:p>
        </p:txBody>
      </p:sp>
      <p:sp>
        <p:nvSpPr>
          <p:cNvPr id="10" name="Picture Placeholder 7"/>
          <p:cNvSpPr>
            <a:spLocks noGrp="1"/>
          </p:cNvSpPr>
          <p:nvPr>
            <p:ph type="pic" sz="quarter" idx="11"/>
          </p:nvPr>
        </p:nvSpPr>
        <p:spPr>
          <a:xfrm>
            <a:off x="462606" y="436417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
        <p:nvSpPr>
          <p:cNvPr id="8" name="Vertical Text Placeholder 2"/>
          <p:cNvSpPr>
            <a:spLocks noGrp="1"/>
          </p:cNvSpPr>
          <p:nvPr>
            <p:ph type="body" orient="vert" idx="14"/>
          </p:nvPr>
        </p:nvSpPr>
        <p:spPr>
          <a:xfrm>
            <a:off x="4666941" y="4366207"/>
            <a:ext cx="3960000" cy="2160000"/>
          </a:xfrm>
          <a:prstGeom prst="rect">
            <a:avLst/>
          </a:prstGeom>
        </p:spPr>
        <p:txBody>
          <a:bodyPr vert="horz">
            <a:normAutofit/>
          </a:bodyPr>
          <a:lstStyle>
            <a:lvl1pPr>
              <a:defRPr sz="1800"/>
            </a:lvl1pPr>
          </a:lstStyle>
          <a:p>
            <a:pPr lvl="0"/>
            <a:endParaRPr lang="en-GB" dirty="0"/>
          </a:p>
        </p:txBody>
      </p:sp>
    </p:spTree>
    <p:extLst>
      <p:ext uri="{BB962C8B-B14F-4D97-AF65-F5344CB8AC3E}">
        <p14:creationId xmlns:p14="http://schemas.microsoft.com/office/powerpoint/2010/main" val="18853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multiple leve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idx="1"/>
          </p:nvPr>
        </p:nvSpPr>
        <p:spPr>
          <a:xfrm>
            <a:off x="628650" y="2094566"/>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174019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Picture,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Content Placeholder 6"/>
          <p:cNvSpPr>
            <a:spLocks noGrp="1"/>
          </p:cNvSpPr>
          <p:nvPr>
            <p:ph idx="1"/>
          </p:nvPr>
        </p:nvSpPr>
        <p:spPr>
          <a:xfrm>
            <a:off x="4686688" y="2008908"/>
            <a:ext cx="4245388" cy="4758867"/>
          </a:xfrm>
        </p:spPr>
        <p:txBody>
          <a:bodyPr>
            <a:noAutofit/>
          </a:bodyPr>
          <a:lstStyle/>
          <a:p>
            <a:endParaRPr lang="en-GB" sz="1900" dirty="0"/>
          </a:p>
        </p:txBody>
      </p:sp>
      <p:sp>
        <p:nvSpPr>
          <p:cNvPr id="7" name="Picture Placeholder 6"/>
          <p:cNvSpPr>
            <a:spLocks noGrp="1"/>
          </p:cNvSpPr>
          <p:nvPr>
            <p:ph type="pic" sz="quarter" idx="10"/>
          </p:nvPr>
        </p:nvSpPr>
        <p:spPr>
          <a:xfrm>
            <a:off x="263525" y="2008188"/>
            <a:ext cx="4170363" cy="3035300"/>
          </a:xfrm>
        </p:spPr>
        <p:txBody>
          <a:bodyPr/>
          <a:lstStyle/>
          <a:p>
            <a:endParaRPr lang="en-GB" dirty="0"/>
          </a:p>
        </p:txBody>
      </p:sp>
      <p:sp>
        <p:nvSpPr>
          <p:cNvPr id="9" name="Content Placeholder 8"/>
          <p:cNvSpPr>
            <a:spLocks noGrp="1"/>
          </p:cNvSpPr>
          <p:nvPr>
            <p:ph sz="quarter" idx="11"/>
          </p:nvPr>
        </p:nvSpPr>
        <p:spPr>
          <a:xfrm>
            <a:off x="263525" y="5195888"/>
            <a:ext cx="4170363"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97011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Content Placeholder 2"/>
          <p:cNvSpPr>
            <a:spLocks noGrp="1"/>
          </p:cNvSpPr>
          <p:nvPr>
            <p:ph sz="half" idx="10"/>
          </p:nvPr>
        </p:nvSpPr>
        <p:spPr>
          <a:xfrm>
            <a:off x="46291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4137247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888484"/>
            <a:ext cx="3868340"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4627961" y="1888480"/>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sz="half" idx="10"/>
          </p:nvPr>
        </p:nvSpPr>
        <p:spPr>
          <a:xfrm>
            <a:off x="6286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46291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89558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399" y="2057403"/>
            <a:ext cx="4554141"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4037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3277" y="2057400"/>
            <a:ext cx="3738595"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767676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ic and Bottom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2643" y="2605943"/>
            <a:ext cx="3738595"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28650" y="5873750"/>
            <a:ext cx="8002588"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2090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4275138"/>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27318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6606"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3"/>
          <p:cNvSpPr>
            <a:spLocks noGrp="1"/>
          </p:cNvSpPr>
          <p:nvPr>
            <p:ph type="body" sz="half" idx="10"/>
          </p:nvPr>
        </p:nvSpPr>
        <p:spPr>
          <a:xfrm>
            <a:off x="4746430"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053451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35612" y="2265407"/>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354227" y="2265408"/>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053883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706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p:spPr>
        <p:txBody>
          <a:bodyPr/>
          <a:lstStyle>
            <a:lvl1pPr>
              <a:defRPr>
                <a:solidFill>
                  <a:schemeClr val="bg1"/>
                </a:solidFill>
              </a:defRPr>
            </a:lvl1pPr>
          </a:lstStyle>
          <a:p>
            <a:endParaRPr lang="en-GB" dirty="0"/>
          </a:p>
        </p:txBody>
      </p:sp>
      <p:sp>
        <p:nvSpPr>
          <p:cNvPr id="3" name="Subtitle 2"/>
          <p:cNvSpPr>
            <a:spLocks noGrp="1"/>
          </p:cNvSpPr>
          <p:nvPr>
            <p:ph type="subTitle" idx="4294967295"/>
          </p:nvPr>
        </p:nvSpPr>
        <p:spPr>
          <a:xfrm>
            <a:off x="1143000" y="3602038"/>
            <a:ext cx="6858000" cy="1655762"/>
          </a:xfrm>
        </p:spPr>
        <p:txBody>
          <a:bodyPr/>
          <a:lstStyle>
            <a:lvl1pPr marL="0" indent="0">
              <a:buNone/>
              <a:defRPr>
                <a:solidFill>
                  <a:schemeClr val="bg2"/>
                </a:solidFill>
              </a:defRPr>
            </a:lvl1pPr>
          </a:lstStyle>
          <a:p>
            <a:endParaRPr lang="en-GB" dirty="0"/>
          </a:p>
        </p:txBody>
      </p:sp>
    </p:spTree>
    <p:extLst>
      <p:ext uri="{BB962C8B-B14F-4D97-AF65-F5344CB8AC3E}">
        <p14:creationId xmlns:p14="http://schemas.microsoft.com/office/powerpoint/2010/main" val="1216174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937796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057189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Horizont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49" y="2237362"/>
            <a:ext cx="7881037" cy="4289898"/>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014112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4354354"/>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7" name="TextBox 6"/>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1459955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with Text be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a:off x="628649" y="5444835"/>
            <a:ext cx="7881037" cy="1166943"/>
          </a:xfrm>
          <a:prstGeom prst="rect">
            <a:avLst/>
          </a:prstGeom>
        </p:spPr>
        <p:txBody>
          <a:bodyPr vert="horz">
            <a:normAutofit/>
          </a:bodyPr>
          <a:lstStyle>
            <a:lvl1pPr>
              <a:defRPr sz="1800"/>
            </a:lvl1pPr>
          </a:lstStyle>
          <a:p>
            <a:pPr lvl="0"/>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27686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132693" y="-477936"/>
            <a:ext cx="2878613"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5237163"/>
            <a:ext cx="8161337" cy="1468437"/>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55803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Text be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28650" y="2257425"/>
            <a:ext cx="7886700" cy="3187411"/>
          </a:xfrm>
          <a:prstGeom prst="rect">
            <a:avLst/>
          </a:prstGeom>
        </p:spPr>
        <p:txBody>
          <a:bodyPr>
            <a:normAutofit/>
          </a:bodyPr>
          <a:lstStyle>
            <a:lvl1pPr>
              <a:defRPr sz="1800"/>
            </a:lvl1pPr>
          </a:lstStyle>
          <a:p>
            <a:endParaRPr lang="en-GB" dirty="0"/>
          </a:p>
        </p:txBody>
      </p:sp>
      <p:sp>
        <p:nvSpPr>
          <p:cNvPr id="4"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943185" y="1964257"/>
            <a:ext cx="1257630" cy="8218788"/>
          </a:xfrm>
          <a:prstGeom prst="rect">
            <a:avLst/>
          </a:prstGeom>
        </p:spPr>
        <p:txBody>
          <a:bodyPr vert="eaVert">
            <a:normAutofit/>
          </a:bodyPr>
          <a:lstStyle>
            <a:lvl1pPr>
              <a:defRPr sz="1800"/>
            </a:lvl1pPr>
          </a:lstStyle>
          <a:p>
            <a:pPr lvl="0"/>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5243923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Double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84188" y="2166551"/>
            <a:ext cx="8197205" cy="2599416"/>
          </a:xfrm>
          <a:prstGeom prst="rect">
            <a:avLst/>
          </a:prstGeom>
        </p:spPr>
        <p:txBody>
          <a:bodyPr vert="horz">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4918365"/>
            <a:ext cx="3630611" cy="1787236"/>
          </a:xfrm>
        </p:spPr>
        <p:txBody>
          <a:bodyPr/>
          <a:lstStyle/>
          <a:p>
            <a:endParaRPr lang="en-GB" dirty="0"/>
          </a:p>
        </p:txBody>
      </p:sp>
      <p:sp>
        <p:nvSpPr>
          <p:cNvPr id="6" name="Picture Placeholder 3"/>
          <p:cNvSpPr>
            <a:spLocks noGrp="1"/>
          </p:cNvSpPr>
          <p:nvPr>
            <p:ph type="pic" sz="quarter" idx="11"/>
          </p:nvPr>
        </p:nvSpPr>
        <p:spPr>
          <a:xfrm>
            <a:off x="5015345" y="4918365"/>
            <a:ext cx="3666049" cy="1787236"/>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874757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112635" y="1285488"/>
            <a:ext cx="1687121" cy="340281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1"/>
          </p:nvPr>
        </p:nvSpPr>
        <p:spPr>
          <a:xfrm>
            <a:off x="3955476" y="3830455"/>
            <a:ext cx="1247114" cy="1108357"/>
          </a:xfrm>
        </p:spPr>
        <p:txBody>
          <a:bodyPr/>
          <a:lstStyle>
            <a:lvl1pPr marL="0" indent="0">
              <a:buNone/>
              <a:defRPr/>
            </a:lvl1pPr>
          </a:lstStyle>
          <a:p>
            <a:endParaRPr lang="en-GB" dirty="0"/>
          </a:p>
        </p:txBody>
      </p:sp>
      <p:sp>
        <p:nvSpPr>
          <p:cNvPr id="7" name="Vertical Text Placeholder 2"/>
          <p:cNvSpPr>
            <a:spLocks noGrp="1"/>
          </p:cNvSpPr>
          <p:nvPr>
            <p:ph type="body" orient="vert" idx="12"/>
          </p:nvPr>
        </p:nvSpPr>
        <p:spPr>
          <a:xfrm rot="16200000">
            <a:off x="1112635" y="4095149"/>
            <a:ext cx="1687121" cy="3402815"/>
          </a:xfrm>
          <a:prstGeom prst="rect">
            <a:avLst/>
          </a:prstGeom>
        </p:spPr>
        <p:txBody>
          <a:bodyPr vert="eaVert">
            <a:normAutofit/>
          </a:bodyPr>
          <a:lstStyle>
            <a:lvl1pPr>
              <a:defRPr sz="1800"/>
            </a:lvl1pPr>
          </a:lstStyle>
          <a:p>
            <a:pPr lvl="0"/>
            <a:endParaRPr lang="en-GB" dirty="0"/>
          </a:p>
        </p:txBody>
      </p:sp>
      <p:sp>
        <p:nvSpPr>
          <p:cNvPr id="8" name="Vertical Text Placeholder 2"/>
          <p:cNvSpPr>
            <a:spLocks noGrp="1"/>
          </p:cNvSpPr>
          <p:nvPr>
            <p:ph type="body" orient="vert" idx="13"/>
          </p:nvPr>
        </p:nvSpPr>
        <p:spPr>
          <a:xfrm rot="16200000">
            <a:off x="6358310" y="1285487"/>
            <a:ext cx="1687121" cy="3402815"/>
          </a:xfrm>
          <a:prstGeom prst="rect">
            <a:avLst/>
          </a:prstGeom>
        </p:spPr>
        <p:txBody>
          <a:bodyPr vert="eaVert">
            <a:normAutofit/>
          </a:bodyPr>
          <a:lstStyle>
            <a:lvl1pPr>
              <a:defRPr sz="1800"/>
            </a:lvl1pPr>
          </a:lstStyle>
          <a:p>
            <a:pPr lvl="0"/>
            <a:endParaRPr lang="en-GB" dirty="0"/>
          </a:p>
        </p:txBody>
      </p:sp>
      <p:sp>
        <p:nvSpPr>
          <p:cNvPr id="9" name="Vertical Text Placeholder 2"/>
          <p:cNvSpPr>
            <a:spLocks noGrp="1"/>
          </p:cNvSpPr>
          <p:nvPr>
            <p:ph type="body" orient="vert" idx="14"/>
          </p:nvPr>
        </p:nvSpPr>
        <p:spPr>
          <a:xfrm rot="16200000">
            <a:off x="6355816" y="4095148"/>
            <a:ext cx="1687121" cy="3402815"/>
          </a:xfrm>
          <a:prstGeom prst="rect">
            <a:avLst/>
          </a:prstGeom>
        </p:spPr>
        <p:txBody>
          <a:bodyPr vert="eaVert">
            <a:normAutofit/>
          </a:bodyPr>
          <a:lstStyle>
            <a:lvl1pPr>
              <a:defRPr sz="1800"/>
            </a:lvl1pPr>
          </a:lstStyle>
          <a:p>
            <a:pPr lvl="0"/>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4016097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543231" y="1111526"/>
            <a:ext cx="3901636" cy="606288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6746875" y="2192150"/>
            <a:ext cx="2244725" cy="3894138"/>
          </a:xfrm>
        </p:spPr>
        <p:txBody>
          <a:bodyPr/>
          <a:lstStyle/>
          <a:p>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502924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824035" y="1119026"/>
            <a:ext cx="3901636" cy="606288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0"/>
          </p:nvPr>
        </p:nvSpPr>
        <p:spPr>
          <a:xfrm>
            <a:off x="235449" y="2199650"/>
            <a:ext cx="2244725" cy="3894138"/>
          </a:xfrm>
        </p:spPr>
        <p:txBody>
          <a:bodyPr/>
          <a:lstStyle/>
          <a:p>
            <a:endParaRPr lang="en-GB" dirty="0"/>
          </a:p>
        </p:txBody>
      </p:sp>
    </p:spTree>
    <p:extLst>
      <p:ext uri="{BB962C8B-B14F-4D97-AF65-F5344CB8AC3E}">
        <p14:creationId xmlns:p14="http://schemas.microsoft.com/office/powerpoint/2010/main" val="3599301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ouble text and image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576039" y="-1094783"/>
            <a:ext cx="1991922" cy="8218788"/>
          </a:xfrm>
          <a:prstGeom prst="rect">
            <a:avLst/>
          </a:prstGeom>
        </p:spPr>
        <p:txBody>
          <a:bodyPr vert="eaVert">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rot="16200000">
            <a:off x="1291179" y="3355503"/>
            <a:ext cx="2341416" cy="3998561"/>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83125" y="4184650"/>
            <a:ext cx="3998913" cy="2341563"/>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648546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ouble text and Image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5" name="Vertical Text Placeholder 2"/>
          <p:cNvSpPr>
            <a:spLocks noGrp="1"/>
          </p:cNvSpPr>
          <p:nvPr>
            <p:ph type="body" orient="vert" idx="1"/>
          </p:nvPr>
        </p:nvSpPr>
        <p:spPr>
          <a:xfrm rot="16200000">
            <a:off x="3576039" y="-1094783"/>
            <a:ext cx="1991922" cy="8218788"/>
          </a:xfrm>
          <a:prstGeom prst="rect">
            <a:avLst/>
          </a:prstGeom>
        </p:spPr>
        <p:txBody>
          <a:bodyPr vert="eaVert">
            <a:normAutofit/>
          </a:bodyPr>
          <a:lstStyle>
            <a:lvl1pPr>
              <a:defRPr sz="1800"/>
            </a:lvl1pPr>
          </a:lstStyle>
          <a:p>
            <a:pPr lvl="0"/>
            <a:endParaRPr lang="en-GB" dirty="0"/>
          </a:p>
        </p:txBody>
      </p:sp>
      <p:sp>
        <p:nvSpPr>
          <p:cNvPr id="6" name="Vertical Text Placeholder 2"/>
          <p:cNvSpPr>
            <a:spLocks noGrp="1"/>
          </p:cNvSpPr>
          <p:nvPr>
            <p:ph type="body" orient="vert" idx="10"/>
          </p:nvPr>
        </p:nvSpPr>
        <p:spPr>
          <a:xfrm rot="16200000">
            <a:off x="5511406" y="3390201"/>
            <a:ext cx="2341416" cy="3998561"/>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62606" y="4218773"/>
            <a:ext cx="3998913" cy="2335872"/>
          </a:xfrm>
        </p:spPr>
        <p:txBody>
          <a:bodyPr/>
          <a:lstStyle/>
          <a:p>
            <a:endParaRPr lang="en-GB" dirty="0"/>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951080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ouble text and Doub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Vertical Text Placeholder 2"/>
          <p:cNvSpPr>
            <a:spLocks noGrp="1"/>
          </p:cNvSpPr>
          <p:nvPr>
            <p:ph type="body" orient="vert" idx="10"/>
          </p:nvPr>
        </p:nvSpPr>
        <p:spPr>
          <a:xfrm rot="16200000">
            <a:off x="1346595" y="3480194"/>
            <a:ext cx="2161309" cy="3929283"/>
          </a:xfrm>
          <a:prstGeom prst="rect">
            <a:avLst/>
          </a:prstGeom>
        </p:spPr>
        <p:txBody>
          <a:bodyPr vert="eaVert">
            <a:normAutofit/>
          </a:bodyPr>
          <a:lstStyle>
            <a:lvl1pPr>
              <a:defRPr sz="1800"/>
            </a:lvl1pPr>
          </a:lstStyle>
          <a:p>
            <a:pPr lvl="0"/>
            <a:endParaRPr lang="en-GB" dirty="0"/>
          </a:p>
        </p:txBody>
      </p:sp>
      <p:sp>
        <p:nvSpPr>
          <p:cNvPr id="8" name="Picture Placeholder 7"/>
          <p:cNvSpPr>
            <a:spLocks noGrp="1"/>
          </p:cNvSpPr>
          <p:nvPr>
            <p:ph type="pic" sz="quarter" idx="11"/>
          </p:nvPr>
        </p:nvSpPr>
        <p:spPr>
          <a:xfrm>
            <a:off x="4821703" y="4364178"/>
            <a:ext cx="3805238" cy="2162031"/>
          </a:xfrm>
        </p:spPr>
        <p:txBody>
          <a:bodyPr/>
          <a:lstStyle/>
          <a:p>
            <a:endParaRPr lang="en-GB" dirty="0"/>
          </a:p>
        </p:txBody>
      </p:sp>
      <p:sp>
        <p:nvSpPr>
          <p:cNvPr id="7" name="Vertical Text Placeholder 2"/>
          <p:cNvSpPr>
            <a:spLocks noGrp="1"/>
          </p:cNvSpPr>
          <p:nvPr>
            <p:ph type="body" orient="vert" idx="12"/>
          </p:nvPr>
        </p:nvSpPr>
        <p:spPr>
          <a:xfrm rot="16200000">
            <a:off x="5643668" y="1143814"/>
            <a:ext cx="2161309" cy="3915432"/>
          </a:xfrm>
          <a:prstGeom prst="rect">
            <a:avLst/>
          </a:prstGeom>
        </p:spPr>
        <p:txBody>
          <a:bodyPr vert="eaVert">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62607" y="202051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847686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ouble Image and Double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Vertical Text Placeholder 2"/>
          <p:cNvSpPr>
            <a:spLocks noGrp="1"/>
          </p:cNvSpPr>
          <p:nvPr>
            <p:ph type="body" orient="vert" idx="10"/>
          </p:nvPr>
        </p:nvSpPr>
        <p:spPr>
          <a:xfrm rot="16200000">
            <a:off x="5581645" y="3480190"/>
            <a:ext cx="2161309" cy="3929283"/>
          </a:xfrm>
          <a:prstGeom prst="rect">
            <a:avLst/>
          </a:prstGeom>
        </p:spPr>
        <p:txBody>
          <a:bodyPr vert="eaVert">
            <a:normAutofit/>
          </a:bodyPr>
          <a:lstStyle>
            <a:lvl1pPr>
              <a:defRPr sz="1800"/>
            </a:lvl1pPr>
          </a:lstStyle>
          <a:p>
            <a:pPr lvl="0"/>
            <a:endParaRPr lang="en-GB" dirty="0"/>
          </a:p>
        </p:txBody>
      </p:sp>
      <p:sp>
        <p:nvSpPr>
          <p:cNvPr id="7" name="Vertical Text Placeholder 2"/>
          <p:cNvSpPr>
            <a:spLocks noGrp="1"/>
          </p:cNvSpPr>
          <p:nvPr>
            <p:ph type="body" orient="vert" idx="12"/>
          </p:nvPr>
        </p:nvSpPr>
        <p:spPr>
          <a:xfrm rot="16200000">
            <a:off x="1339668" y="1143813"/>
            <a:ext cx="2161309" cy="3915432"/>
          </a:xfrm>
          <a:prstGeom prst="rect">
            <a:avLst/>
          </a:prstGeom>
        </p:spPr>
        <p:txBody>
          <a:bodyPr vert="eaVert">
            <a:normAutofit/>
          </a:bodyPr>
          <a:lstStyle>
            <a:lvl1pPr>
              <a:defRPr sz="1800"/>
            </a:lvl1pPr>
          </a:lstStyle>
          <a:p>
            <a:pPr lvl="0"/>
            <a:endParaRPr lang="en-GB" dirty="0"/>
          </a:p>
        </p:txBody>
      </p:sp>
      <p:sp>
        <p:nvSpPr>
          <p:cNvPr id="9" name="Picture Placeholder 7"/>
          <p:cNvSpPr>
            <a:spLocks noGrp="1"/>
          </p:cNvSpPr>
          <p:nvPr>
            <p:ph type="pic" sz="quarter" idx="13"/>
          </p:nvPr>
        </p:nvSpPr>
        <p:spPr>
          <a:xfrm>
            <a:off x="4821703" y="2020514"/>
            <a:ext cx="3805238" cy="2162031"/>
          </a:xfrm>
        </p:spPr>
        <p:txBody>
          <a:bodyPr/>
          <a:lstStyle/>
          <a:p>
            <a:endParaRPr lang="en-GB" dirty="0"/>
          </a:p>
        </p:txBody>
      </p:sp>
      <p:sp>
        <p:nvSpPr>
          <p:cNvPr id="10" name="Picture Placeholder 7"/>
          <p:cNvSpPr>
            <a:spLocks noGrp="1"/>
          </p:cNvSpPr>
          <p:nvPr>
            <p:ph type="pic" sz="quarter" idx="11"/>
          </p:nvPr>
        </p:nvSpPr>
        <p:spPr>
          <a:xfrm>
            <a:off x="462606" y="4364176"/>
            <a:ext cx="3805238" cy="2162031"/>
          </a:xfrm>
        </p:spPr>
        <p:txBody>
          <a:bodyPr/>
          <a:lstStyle/>
          <a:p>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757831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multiple leve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idx="1"/>
          </p:nvPr>
        </p:nvSpPr>
        <p:spPr>
          <a:xfrm>
            <a:off x="628650" y="2094566"/>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820212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Picture,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Content Placeholder 6"/>
          <p:cNvSpPr>
            <a:spLocks noGrp="1"/>
          </p:cNvSpPr>
          <p:nvPr>
            <p:ph idx="1"/>
          </p:nvPr>
        </p:nvSpPr>
        <p:spPr>
          <a:xfrm>
            <a:off x="4686688" y="2008908"/>
            <a:ext cx="4245388" cy="4758867"/>
          </a:xfrm>
        </p:spPr>
        <p:txBody>
          <a:bodyPr>
            <a:noAutofit/>
          </a:bodyPr>
          <a:lstStyle/>
          <a:p>
            <a:endParaRPr lang="en-GB" sz="1900" dirty="0"/>
          </a:p>
        </p:txBody>
      </p:sp>
      <p:sp>
        <p:nvSpPr>
          <p:cNvPr id="7" name="Picture Placeholder 6"/>
          <p:cNvSpPr>
            <a:spLocks noGrp="1"/>
          </p:cNvSpPr>
          <p:nvPr>
            <p:ph type="pic" sz="quarter" idx="10"/>
          </p:nvPr>
        </p:nvSpPr>
        <p:spPr>
          <a:xfrm>
            <a:off x="263525" y="2008188"/>
            <a:ext cx="4170363" cy="3035300"/>
          </a:xfrm>
        </p:spPr>
        <p:txBody>
          <a:bodyPr/>
          <a:lstStyle/>
          <a:p>
            <a:endParaRPr lang="en-GB" dirty="0"/>
          </a:p>
        </p:txBody>
      </p:sp>
      <p:sp>
        <p:nvSpPr>
          <p:cNvPr id="9" name="Content Placeholder 8"/>
          <p:cNvSpPr>
            <a:spLocks noGrp="1"/>
          </p:cNvSpPr>
          <p:nvPr>
            <p:ph sz="quarter" idx="11"/>
          </p:nvPr>
        </p:nvSpPr>
        <p:spPr>
          <a:xfrm>
            <a:off x="263525" y="5195888"/>
            <a:ext cx="4170363" cy="1571625"/>
          </a:xfrm>
        </p:spPr>
        <p:txBody>
          <a:bodyPr>
            <a:normAutofit/>
          </a:bodyPr>
          <a:lstStyle>
            <a:lvl1pPr>
              <a:defRPr sz="1800"/>
            </a:lvl1pPr>
          </a:lstStyle>
          <a:p>
            <a:pPr lvl="0"/>
            <a:r>
              <a:rPr lang="en-US" dirty="0"/>
              <a:t>Edit Master text styles</a:t>
            </a:r>
          </a:p>
        </p:txBody>
      </p:sp>
      <p:sp>
        <p:nvSpPr>
          <p:cNvPr id="10" name="TextBox 9"/>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32109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132693" y="-477936"/>
            <a:ext cx="2878613"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5237163"/>
            <a:ext cx="8161337" cy="1468437"/>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131455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Content Placeholder 2"/>
          <p:cNvSpPr>
            <a:spLocks noGrp="1"/>
          </p:cNvSpPr>
          <p:nvPr>
            <p:ph sz="half" idx="10"/>
          </p:nvPr>
        </p:nvSpPr>
        <p:spPr>
          <a:xfrm>
            <a:off x="4629150" y="2006857"/>
            <a:ext cx="3886200" cy="4351338"/>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0128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888484"/>
            <a:ext cx="3868340" cy="820565"/>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5" name="Text Placeholder 4"/>
          <p:cNvSpPr>
            <a:spLocks noGrp="1"/>
          </p:cNvSpPr>
          <p:nvPr>
            <p:ph type="body" sz="quarter" idx="3"/>
          </p:nvPr>
        </p:nvSpPr>
        <p:spPr>
          <a:xfrm>
            <a:off x="4627961" y="1888480"/>
            <a:ext cx="3887391" cy="82391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7"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sz="half" idx="10"/>
          </p:nvPr>
        </p:nvSpPr>
        <p:spPr>
          <a:xfrm>
            <a:off x="6286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p:nvPr>
        </p:nvSpPr>
        <p:spPr>
          <a:xfrm>
            <a:off x="4629150" y="2758651"/>
            <a:ext cx="3886200" cy="3599544"/>
          </a:xfrm>
          <a:prstGeom prst="rect">
            <a:avLst/>
          </a:prstGeom>
        </p:spPr>
        <p:txBody>
          <a:bodyPr/>
          <a:lstStyle>
            <a:lvl1pPr>
              <a:defRPr sz="1800"/>
            </a:lvl1pPr>
            <a:lvl2pPr>
              <a:defRPr sz="1700"/>
            </a:lvl2pPr>
            <a:lvl3pPr>
              <a:defRPr sz="1600"/>
            </a:lvl3pPr>
            <a:lvl4pPr>
              <a:defRPr sz="1500"/>
            </a:lvl4pPr>
            <a:lvl5pP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1813059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399" y="2057403"/>
            <a:ext cx="4554141" cy="3803651"/>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284853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3277" y="2057400"/>
            <a:ext cx="3738595" cy="3811588"/>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8" name="TextBox 7"/>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340205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Pic and Bottom n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92643" y="2605943"/>
            <a:ext cx="3738595" cy="2500745"/>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629842" y="2057400"/>
            <a:ext cx="3999824" cy="3609109"/>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28650" y="5873750"/>
            <a:ext cx="8002588" cy="817563"/>
          </a:xfrm>
        </p:spPr>
        <p:txBody>
          <a:bodyPr>
            <a:normAutofit/>
          </a:bodyPr>
          <a:lstStyle>
            <a:lvl1pPr>
              <a:defRPr sz="1800"/>
            </a:lvl1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6741546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66606"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 Placeholder 3"/>
          <p:cNvSpPr>
            <a:spLocks noGrp="1"/>
          </p:cNvSpPr>
          <p:nvPr>
            <p:ph type="body" sz="half" idx="10"/>
          </p:nvPr>
        </p:nvSpPr>
        <p:spPr>
          <a:xfrm>
            <a:off x="4746430" y="2057400"/>
            <a:ext cx="3999824" cy="3811588"/>
          </a:xfrm>
          <a:prstGeom prst="rect">
            <a:avLst/>
          </a:prstGeom>
        </p:spPr>
        <p:txBody>
          <a:bodyPr>
            <a:normAutofit/>
          </a:bodyPr>
          <a:lstStyle>
            <a:lvl1pPr marL="0" indent="0">
              <a:buNone/>
              <a:defRPr sz="18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3714915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35612" y="2265407"/>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5" name="Picture Placeholder 2"/>
          <p:cNvSpPr>
            <a:spLocks noGrp="1"/>
          </p:cNvSpPr>
          <p:nvPr>
            <p:ph type="pic" idx="10"/>
          </p:nvPr>
        </p:nvSpPr>
        <p:spPr>
          <a:xfrm>
            <a:off x="354227" y="2265408"/>
            <a:ext cx="3952779" cy="3904737"/>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6"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762970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333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4" name="Picture 3" descr="C:\Users\kukharava\Desktop\78c8dff1 (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entagon 10"/>
          <p:cNvSpPr/>
          <p:nvPr/>
        </p:nvSpPr>
        <p:spPr>
          <a:xfrm rot="10800000" flipH="1">
            <a:off x="0" y="1881188"/>
            <a:ext cx="9144000" cy="3779837"/>
          </a:xfrm>
          <a:prstGeom prst="homePlate">
            <a:avLst>
              <a:gd name="adj" fmla="val 50954"/>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2"/>
              </a:solidFill>
            </a:endParaRPr>
          </a:p>
        </p:txBody>
      </p:sp>
      <p:sp>
        <p:nvSpPr>
          <p:cNvPr id="5"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endParaRPr lang="en-GB" dirty="0"/>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1779443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28436"/>
            <a:ext cx="7886700" cy="1210396"/>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2438832"/>
            <a:ext cx="7886700" cy="40336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95261" y="6485655"/>
            <a:ext cx="2057400" cy="365125"/>
          </a:xfrm>
          <a:prstGeom prst="rect">
            <a:avLst/>
          </a:prstGeom>
        </p:spPr>
        <p:txBody>
          <a:bodyPr/>
          <a:lstStyle/>
          <a:p>
            <a:fld id="{993AFBDF-B2E1-2F4A-A1A2-C175815BA4F2}" type="slidenum">
              <a:rPr lang="en-US" smtClean="0"/>
              <a:t>‹#›</a:t>
            </a:fld>
            <a:endParaRPr lang="en-US" dirty="0"/>
          </a:p>
        </p:txBody>
      </p:sp>
    </p:spTree>
    <p:extLst>
      <p:ext uri="{BB962C8B-B14F-4D97-AF65-F5344CB8AC3E}">
        <p14:creationId xmlns:p14="http://schemas.microsoft.com/office/powerpoint/2010/main" val="21136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ouble Bot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312803" y="-658046"/>
            <a:ext cx="2518393" cy="8218788"/>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4" name="Picture Placeholder 3"/>
          <p:cNvSpPr>
            <a:spLocks noGrp="1"/>
          </p:cNvSpPr>
          <p:nvPr>
            <p:ph type="pic" sz="quarter" idx="10"/>
          </p:nvPr>
        </p:nvSpPr>
        <p:spPr>
          <a:xfrm>
            <a:off x="484188" y="4918365"/>
            <a:ext cx="3630611" cy="1787236"/>
          </a:xfrm>
        </p:spPr>
        <p:txBody>
          <a:bodyPr/>
          <a:lstStyle/>
          <a:p>
            <a:endParaRPr lang="en-GB" dirty="0"/>
          </a:p>
        </p:txBody>
      </p:sp>
      <p:sp>
        <p:nvSpPr>
          <p:cNvPr id="6" name="Picture Placeholder 3"/>
          <p:cNvSpPr>
            <a:spLocks noGrp="1"/>
          </p:cNvSpPr>
          <p:nvPr>
            <p:ph type="pic" sz="quarter" idx="11"/>
          </p:nvPr>
        </p:nvSpPr>
        <p:spPr>
          <a:xfrm>
            <a:off x="5015345" y="4918365"/>
            <a:ext cx="3666049" cy="1787236"/>
          </a:xfrm>
        </p:spPr>
        <p:txBody>
          <a:bodyPr/>
          <a:lstStyle/>
          <a:p>
            <a:endParaRPr lang="en-GB" dirty="0"/>
          </a:p>
        </p:txBody>
      </p:sp>
      <p:sp>
        <p:nvSpPr>
          <p:cNvPr id="9" name="TextBox 8"/>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758923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7FE68E9-8C79-4E91-AB3A-8C3C592DDAC4}" type="datetime1">
              <a:rPr lang="en-US" smtClean="0"/>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AFBDF-B2E1-2F4A-A1A2-C175815BA4F2}" type="slidenum">
              <a:rPr lang="en-US" smtClean="0"/>
              <a:t>‹#›</a:t>
            </a:fld>
            <a:endParaRPr lang="en-US" dirty="0"/>
          </a:p>
        </p:txBody>
      </p:sp>
    </p:spTree>
    <p:extLst>
      <p:ext uri="{BB962C8B-B14F-4D97-AF65-F5344CB8AC3E}">
        <p14:creationId xmlns:p14="http://schemas.microsoft.com/office/powerpoint/2010/main" val="3538847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3" descr="C:\Users\kukharava\Desktop\78c8dff1 (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3685" b="18242"/>
          <a:stretch/>
        </p:blipFill>
        <p:spPr bwMode="auto">
          <a:xfrm>
            <a:off x="0" y="-27384"/>
            <a:ext cx="9511191" cy="6885384"/>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userDrawn="1"/>
        </p:nvSpPr>
        <p:spPr>
          <a:xfrm rot="5400000">
            <a:off x="3859715" y="-1097296"/>
            <a:ext cx="1424570" cy="3564396"/>
          </a:xfrm>
          <a:prstGeom prst="homePlate">
            <a:avLst>
              <a:gd name="adj" fmla="val 35493"/>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23829" y="160374"/>
            <a:ext cx="3096343" cy="6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entagon 12"/>
          <p:cNvSpPr/>
          <p:nvPr userDrawn="1"/>
        </p:nvSpPr>
        <p:spPr>
          <a:xfrm rot="16200000">
            <a:off x="2713787" y="1772816"/>
            <a:ext cx="3816423" cy="6408712"/>
          </a:xfrm>
          <a:prstGeom prst="homePlate">
            <a:avLst>
              <a:gd name="adj" fmla="val 24661"/>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1"/>
          <p:cNvSpPr/>
          <p:nvPr userDrawn="1"/>
        </p:nvSpPr>
        <p:spPr>
          <a:xfrm>
            <a:off x="2735796" y="5661248"/>
            <a:ext cx="3672408" cy="969496"/>
          </a:xfrm>
          <a:prstGeom prst="rect">
            <a:avLst/>
          </a:prstGeom>
        </p:spPr>
        <p:txBody>
          <a:bodyPr wrap="square">
            <a:spAutoFit/>
          </a:bodyPr>
          <a:lstStyle/>
          <a:p>
            <a:pPr algn="ctr" fontAlgn="auto">
              <a:spcBef>
                <a:spcPts val="0"/>
              </a:spcBef>
              <a:spcAft>
                <a:spcPts val="0"/>
              </a:spcAft>
              <a:buClr>
                <a:srgbClr val="727CA3"/>
              </a:buClr>
              <a:buSzPct val="76000"/>
              <a:defRPr/>
            </a:pPr>
            <a:endParaRPr lang="en-GB" sz="1500" b="1" dirty="0">
              <a:solidFill>
                <a:schemeClr val="bg1"/>
              </a:solidFill>
              <a:latin typeface="+mj-lt"/>
            </a:endParaRPr>
          </a:p>
          <a:p>
            <a:pPr algn="ctr" fontAlgn="auto">
              <a:spcBef>
                <a:spcPts val="0"/>
              </a:spcBef>
              <a:spcAft>
                <a:spcPts val="0"/>
              </a:spcAft>
              <a:buClr>
                <a:srgbClr val="727CA3"/>
              </a:buClr>
              <a:buSzPct val="76000"/>
              <a:defRPr/>
            </a:pPr>
            <a:r>
              <a:rPr lang="en-GB" sz="1400" dirty="0">
                <a:solidFill>
                  <a:schemeClr val="bg1"/>
                </a:solidFill>
                <a:latin typeface="+mj-lt"/>
              </a:rPr>
              <a:t>United Nations Office for Outer Space Affairs</a:t>
            </a:r>
          </a:p>
          <a:p>
            <a:pPr algn="ctr" fontAlgn="auto">
              <a:spcBef>
                <a:spcPts val="0"/>
              </a:spcBef>
              <a:spcAft>
                <a:spcPts val="0"/>
              </a:spcAft>
              <a:buClr>
                <a:srgbClr val="727CA3"/>
              </a:buClr>
              <a:buSzPct val="76000"/>
              <a:defRPr/>
            </a:pPr>
            <a:r>
              <a:rPr lang="en-GB" sz="1400" dirty="0">
                <a:solidFill>
                  <a:schemeClr val="bg1"/>
                </a:solidFill>
                <a:latin typeface="+mj-lt"/>
              </a:rPr>
              <a:t>United Nations Office at Vienna</a:t>
            </a:r>
          </a:p>
          <a:p>
            <a:pPr algn="ctr" fontAlgn="auto">
              <a:spcBef>
                <a:spcPts val="0"/>
              </a:spcBef>
              <a:spcAft>
                <a:spcPts val="0"/>
              </a:spcAft>
              <a:buClr>
                <a:srgbClr val="727CA3"/>
              </a:buClr>
              <a:buSzPct val="76000"/>
              <a:defRPr/>
            </a:pPr>
            <a:r>
              <a:rPr lang="en-GB" sz="1400" dirty="0">
                <a:solidFill>
                  <a:schemeClr val="bg1"/>
                </a:solidFill>
                <a:latin typeface="+mj-lt"/>
              </a:rPr>
              <a:t>www.unoosa.org</a:t>
            </a:r>
          </a:p>
        </p:txBody>
      </p:sp>
    </p:spTree>
    <p:extLst>
      <p:ext uri="{BB962C8B-B14F-4D97-AF65-F5344CB8AC3E}">
        <p14:creationId xmlns:p14="http://schemas.microsoft.com/office/powerpoint/2010/main" val="35554771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503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07138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07138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5637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206915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1807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206915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71807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77804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45674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2908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9602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223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24216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84577"/>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19675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951315"/>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74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2132856"/>
            <a:ext cx="8229600" cy="4608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129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in the middle with 4 Text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112635" y="1285488"/>
            <a:ext cx="1687121" cy="3402815"/>
          </a:xfrm>
          <a:prstGeom prst="rect">
            <a:avLst/>
          </a:prstGeom>
        </p:spPr>
        <p:txBody>
          <a:bodyPr vert="eaVert">
            <a:normAutofit/>
          </a:bodyPr>
          <a:lstStyle>
            <a:lvl1pPr>
              <a:defRPr sz="1800"/>
            </a:lvl1pPr>
          </a:lstStyle>
          <a:p>
            <a:pPr lvl="0"/>
            <a:endParaRPr lang="en-GB" dirty="0"/>
          </a:p>
        </p:txBody>
      </p:sp>
      <p:sp>
        <p:nvSpPr>
          <p:cNvPr id="5" name="Title 1"/>
          <p:cNvSpPr>
            <a:spLocks noGrp="1"/>
          </p:cNvSpPr>
          <p:nvPr>
            <p:ph type="title"/>
          </p:nvPr>
        </p:nvSpPr>
        <p:spPr>
          <a:xfrm>
            <a:off x="628650" y="1326204"/>
            <a:ext cx="78867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Picture Placeholder 3"/>
          <p:cNvSpPr>
            <a:spLocks noGrp="1"/>
          </p:cNvSpPr>
          <p:nvPr>
            <p:ph type="pic" sz="quarter" idx="11"/>
          </p:nvPr>
        </p:nvSpPr>
        <p:spPr>
          <a:xfrm>
            <a:off x="3955476" y="3830455"/>
            <a:ext cx="1247114" cy="1108357"/>
          </a:xfrm>
        </p:spPr>
        <p:txBody>
          <a:bodyPr/>
          <a:lstStyle>
            <a:lvl1pPr marL="0" indent="0">
              <a:buNone/>
              <a:defRPr/>
            </a:lvl1pPr>
          </a:lstStyle>
          <a:p>
            <a:endParaRPr lang="en-GB" dirty="0"/>
          </a:p>
        </p:txBody>
      </p:sp>
      <p:sp>
        <p:nvSpPr>
          <p:cNvPr id="7" name="Vertical Text Placeholder 2"/>
          <p:cNvSpPr>
            <a:spLocks noGrp="1"/>
          </p:cNvSpPr>
          <p:nvPr>
            <p:ph type="body" orient="vert" idx="12"/>
          </p:nvPr>
        </p:nvSpPr>
        <p:spPr>
          <a:xfrm rot="16200000">
            <a:off x="1112635" y="4095149"/>
            <a:ext cx="1687121" cy="3402815"/>
          </a:xfrm>
          <a:prstGeom prst="rect">
            <a:avLst/>
          </a:prstGeom>
        </p:spPr>
        <p:txBody>
          <a:bodyPr vert="eaVert">
            <a:normAutofit/>
          </a:bodyPr>
          <a:lstStyle>
            <a:lvl1pPr>
              <a:defRPr sz="1800"/>
            </a:lvl1pPr>
          </a:lstStyle>
          <a:p>
            <a:pPr lvl="0"/>
            <a:endParaRPr lang="en-GB" dirty="0"/>
          </a:p>
        </p:txBody>
      </p:sp>
      <p:sp>
        <p:nvSpPr>
          <p:cNvPr id="8" name="Vertical Text Placeholder 2"/>
          <p:cNvSpPr>
            <a:spLocks noGrp="1"/>
          </p:cNvSpPr>
          <p:nvPr>
            <p:ph type="body" orient="vert" idx="13"/>
          </p:nvPr>
        </p:nvSpPr>
        <p:spPr>
          <a:xfrm rot="16200000">
            <a:off x="6358310" y="1285487"/>
            <a:ext cx="1687121" cy="3402815"/>
          </a:xfrm>
          <a:prstGeom prst="rect">
            <a:avLst/>
          </a:prstGeom>
        </p:spPr>
        <p:txBody>
          <a:bodyPr vert="eaVert">
            <a:normAutofit/>
          </a:bodyPr>
          <a:lstStyle>
            <a:lvl1pPr>
              <a:defRPr sz="1800"/>
            </a:lvl1pPr>
          </a:lstStyle>
          <a:p>
            <a:pPr lvl="0"/>
            <a:endParaRPr lang="en-GB" dirty="0"/>
          </a:p>
        </p:txBody>
      </p:sp>
      <p:sp>
        <p:nvSpPr>
          <p:cNvPr id="9" name="Vertical Text Placeholder 2"/>
          <p:cNvSpPr>
            <a:spLocks noGrp="1"/>
          </p:cNvSpPr>
          <p:nvPr>
            <p:ph type="body" orient="vert" idx="14"/>
          </p:nvPr>
        </p:nvSpPr>
        <p:spPr>
          <a:xfrm rot="16200000">
            <a:off x="6355816" y="4095148"/>
            <a:ext cx="1687121" cy="3402815"/>
          </a:xfrm>
          <a:prstGeom prst="rect">
            <a:avLst/>
          </a:prstGeom>
        </p:spPr>
        <p:txBody>
          <a:bodyPr vert="eaVert">
            <a:normAutofit/>
          </a:bodyPr>
          <a:lstStyle>
            <a:lvl1pPr>
              <a:defRPr sz="1800"/>
            </a:lvl1pPr>
          </a:lstStyle>
          <a:p>
            <a:pPr lvl="0"/>
            <a:endParaRPr lang="en-GB" dirty="0"/>
          </a:p>
        </p:txBody>
      </p:sp>
      <p:sp>
        <p:nvSpPr>
          <p:cNvPr id="12" name="TextBox 11"/>
          <p:cNvSpPr txBox="1"/>
          <p:nvPr userDrawn="1"/>
        </p:nvSpPr>
        <p:spPr>
          <a:xfrm>
            <a:off x="8509687" y="6611779"/>
            <a:ext cx="634314"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2998985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61851"/>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618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38954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martArt Placeholder 5"/>
          <p:cNvSpPr>
            <a:spLocks noGrp="1"/>
          </p:cNvSpPr>
          <p:nvPr>
            <p:ph type="dgm" sz="quarter" idx="10"/>
          </p:nvPr>
        </p:nvSpPr>
        <p:spPr>
          <a:xfrm>
            <a:off x="468313" y="2060575"/>
            <a:ext cx="8280400" cy="4464050"/>
          </a:xfrm>
        </p:spPr>
        <p:txBody>
          <a:bodyPr/>
          <a:lstStyle/>
          <a:p>
            <a:endParaRPr lang="en-GB" dirty="0"/>
          </a:p>
        </p:txBody>
      </p:sp>
    </p:spTree>
    <p:extLst>
      <p:ext uri="{BB962C8B-B14F-4D97-AF65-F5344CB8AC3E}">
        <p14:creationId xmlns:p14="http://schemas.microsoft.com/office/powerpoint/2010/main" val="3915699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11"/>
          <p:cNvSpPr/>
          <p:nvPr userDrawn="1"/>
        </p:nvSpPr>
        <p:spPr>
          <a:xfrm>
            <a:off x="2735796" y="5661248"/>
            <a:ext cx="3672408" cy="969496"/>
          </a:xfrm>
          <a:prstGeom prst="rect">
            <a:avLst/>
          </a:prstGeom>
        </p:spPr>
        <p:txBody>
          <a:bodyPr wrap="square">
            <a:spAutoFit/>
          </a:bodyPr>
          <a:lstStyle/>
          <a:p>
            <a:pPr algn="ctr" fontAlgn="auto">
              <a:spcBef>
                <a:spcPts val="0"/>
              </a:spcBef>
              <a:spcAft>
                <a:spcPts val="0"/>
              </a:spcAft>
              <a:buClr>
                <a:srgbClr val="727CA3"/>
              </a:buClr>
              <a:buSzPct val="76000"/>
              <a:defRPr/>
            </a:pPr>
            <a:endParaRPr lang="en-GB" sz="1500" b="1" dirty="0">
              <a:solidFill>
                <a:schemeClr val="bg1"/>
              </a:solidFill>
              <a:latin typeface="+mj-lt"/>
            </a:endParaRPr>
          </a:p>
          <a:p>
            <a:pPr algn="ctr" fontAlgn="auto">
              <a:spcBef>
                <a:spcPts val="0"/>
              </a:spcBef>
              <a:spcAft>
                <a:spcPts val="0"/>
              </a:spcAft>
              <a:buClr>
                <a:srgbClr val="727CA3"/>
              </a:buClr>
              <a:buSzPct val="76000"/>
              <a:defRPr/>
            </a:pPr>
            <a:r>
              <a:rPr lang="en-GB" sz="1400" dirty="0">
                <a:solidFill>
                  <a:schemeClr val="bg1"/>
                </a:solidFill>
                <a:latin typeface="+mj-lt"/>
              </a:rPr>
              <a:t>United Nations Office for Outer Space Affairs</a:t>
            </a:r>
          </a:p>
          <a:p>
            <a:pPr algn="ctr" fontAlgn="auto">
              <a:spcBef>
                <a:spcPts val="0"/>
              </a:spcBef>
              <a:spcAft>
                <a:spcPts val="0"/>
              </a:spcAft>
              <a:buClr>
                <a:srgbClr val="727CA3"/>
              </a:buClr>
              <a:buSzPct val="76000"/>
              <a:defRPr/>
            </a:pPr>
            <a:r>
              <a:rPr lang="en-GB" sz="1400" dirty="0">
                <a:solidFill>
                  <a:schemeClr val="bg1"/>
                </a:solidFill>
                <a:latin typeface="+mj-lt"/>
              </a:rPr>
              <a:t>United Nations Office at Vienna</a:t>
            </a:r>
          </a:p>
          <a:p>
            <a:pPr algn="ctr" fontAlgn="auto">
              <a:spcBef>
                <a:spcPts val="0"/>
              </a:spcBef>
              <a:spcAft>
                <a:spcPts val="0"/>
              </a:spcAft>
              <a:buClr>
                <a:srgbClr val="727CA3"/>
              </a:buClr>
              <a:buSzPct val="76000"/>
              <a:defRPr/>
            </a:pPr>
            <a:r>
              <a:rPr lang="en-GB" sz="1400" dirty="0">
                <a:solidFill>
                  <a:schemeClr val="bg1"/>
                </a:solidFill>
                <a:latin typeface="+mj-lt"/>
              </a:rPr>
              <a:t>www.unoosa.org</a:t>
            </a:r>
          </a:p>
        </p:txBody>
      </p:sp>
      <p:sp>
        <p:nvSpPr>
          <p:cNvPr id="9" name="Rectangle 8"/>
          <p:cNvSpPr/>
          <p:nvPr userDrawn="1"/>
        </p:nvSpPr>
        <p:spPr>
          <a:xfrm>
            <a:off x="2030539" y="4542219"/>
            <a:ext cx="5228591" cy="276999"/>
          </a:xfrm>
          <a:prstGeom prst="rect">
            <a:avLst/>
          </a:prstGeom>
        </p:spPr>
        <p:txBody>
          <a:bodyPr wrap="square">
            <a:spAutoFit/>
          </a:bodyPr>
          <a:lstStyle/>
          <a:p>
            <a:pPr algn="ctr" fontAlgn="auto">
              <a:spcBef>
                <a:spcPts val="0"/>
              </a:spcBef>
              <a:spcAft>
                <a:spcPts val="0"/>
              </a:spcAft>
              <a:buClr>
                <a:srgbClr val="727CA3"/>
              </a:buClr>
              <a:buSzPct val="76000"/>
              <a:defRPr/>
            </a:pPr>
            <a:r>
              <a:rPr lang="en-GB" sz="1200" b="1" spc="-150" dirty="0">
                <a:solidFill>
                  <a:schemeClr val="bg1"/>
                </a:solidFill>
                <a:effectLst>
                  <a:outerShdw blurRad="38100" dist="38100" dir="2700000" algn="tl">
                    <a:srgbClr val="000000">
                      <a:alpha val="43137"/>
                    </a:srgbClr>
                  </a:outerShdw>
                </a:effectLst>
                <a:latin typeface="+mj-lt"/>
              </a:rPr>
              <a:t> </a:t>
            </a: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5" name="Media Placeholder 14"/>
          <p:cNvSpPr>
            <a:spLocks noGrp="1"/>
          </p:cNvSpPr>
          <p:nvPr>
            <p:ph type="media" sz="quarter" idx="10"/>
          </p:nvPr>
        </p:nvSpPr>
        <p:spPr>
          <a:xfrm>
            <a:off x="468313" y="2060575"/>
            <a:ext cx="8207375" cy="4570413"/>
          </a:xfrm>
        </p:spPr>
        <p:txBody>
          <a:bodyPr/>
          <a:lstStyle/>
          <a:p>
            <a:endParaRPr lang="en-GB" dirty="0"/>
          </a:p>
        </p:txBody>
      </p:sp>
    </p:spTree>
    <p:extLst>
      <p:ext uri="{BB962C8B-B14F-4D97-AF65-F5344CB8AC3E}">
        <p14:creationId xmlns:p14="http://schemas.microsoft.com/office/powerpoint/2010/main" val="36147746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3" descr="C:\Users\kukharava\Desktop\78c8dff1 (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3685" b="18242"/>
          <a:stretch/>
        </p:blipFill>
        <p:spPr bwMode="auto">
          <a:xfrm>
            <a:off x="0" y="-27384"/>
            <a:ext cx="9511191" cy="6885384"/>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userDrawn="1"/>
        </p:nvSpPr>
        <p:spPr>
          <a:xfrm rot="10800000">
            <a:off x="4427983" y="210952"/>
            <a:ext cx="5083206" cy="6408712"/>
          </a:xfrm>
          <a:prstGeom prst="homePlate">
            <a:avLst>
              <a:gd name="adj" fmla="val 24661"/>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68144" y="764704"/>
            <a:ext cx="3096343" cy="6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4499992" y="2060848"/>
            <a:ext cx="4392487" cy="3431709"/>
          </a:xfrm>
          <a:prstGeom prst="rect">
            <a:avLst/>
          </a:prstGeom>
          <a:noFill/>
        </p:spPr>
        <p:txBody>
          <a:bodyPr wrap="square" rtlCol="0">
            <a:spAutoFit/>
          </a:bodyPr>
          <a:lstStyle/>
          <a:p>
            <a:pPr algn="r"/>
            <a:r>
              <a:rPr lang="en-GB" sz="4500" b="1" dirty="0">
                <a:solidFill>
                  <a:schemeClr val="bg1"/>
                </a:solidFill>
                <a:effectLst>
                  <a:outerShdw blurRad="38100" dist="38100" dir="2700000" algn="tl">
                    <a:srgbClr val="000000">
                      <a:alpha val="43137"/>
                    </a:srgbClr>
                  </a:outerShdw>
                </a:effectLst>
              </a:rPr>
              <a:t>THANK </a:t>
            </a:r>
            <a:r>
              <a:rPr lang="en-GB" sz="4500" b="1" baseline="0" dirty="0">
                <a:solidFill>
                  <a:schemeClr val="bg1"/>
                </a:solidFill>
                <a:effectLst>
                  <a:outerShdw blurRad="38100" dist="38100" dir="2700000" algn="tl">
                    <a:srgbClr val="000000">
                      <a:alpha val="43137"/>
                    </a:srgbClr>
                  </a:outerShdw>
                </a:effectLst>
              </a:rPr>
              <a:t> YOU</a:t>
            </a:r>
          </a:p>
          <a:p>
            <a:pPr algn="r"/>
            <a:endParaRPr lang="en-GB" sz="4000" b="1" baseline="0" dirty="0">
              <a:solidFill>
                <a:schemeClr val="bg1"/>
              </a:solidFill>
              <a:effectLst>
                <a:outerShdw blurRad="38100" dist="38100" dir="2700000" algn="tl">
                  <a:srgbClr val="000000">
                    <a:alpha val="43137"/>
                  </a:srgbClr>
                </a:outerShdw>
              </a:effectLst>
            </a:endParaRPr>
          </a:p>
          <a:p>
            <a:pPr algn="r">
              <a:buClrTx/>
              <a:buSzPct val="76000"/>
              <a:buFontTx/>
              <a:buNone/>
              <a:defRPr/>
            </a:pPr>
            <a:r>
              <a:rPr lang="en-GB" altLang="en-US" sz="1800" dirty="0">
                <a:solidFill>
                  <a:srgbClr val="FFFFFF"/>
                </a:solidFill>
                <a:effectLst/>
                <a:latin typeface="+mn-lt"/>
              </a:rPr>
              <a:t>United Nations Office for Outer Space Affairs</a:t>
            </a:r>
          </a:p>
          <a:p>
            <a:pPr algn="r">
              <a:buClrTx/>
              <a:buSzPct val="76000"/>
              <a:buFontTx/>
              <a:buNone/>
              <a:defRPr/>
            </a:pPr>
            <a:r>
              <a:rPr lang="en-GB" altLang="en-US" sz="1800" dirty="0">
                <a:solidFill>
                  <a:srgbClr val="FFFFFF"/>
                </a:solidFill>
                <a:effectLst/>
                <a:latin typeface="+mn-lt"/>
              </a:rPr>
              <a:t>United Nations Office at Vienna</a:t>
            </a:r>
          </a:p>
          <a:p>
            <a:pPr marL="0" marR="0" indent="0" algn="r" defTabSz="914400" rtl="0" eaLnBrk="1" fontAlgn="auto" latinLnBrk="0" hangingPunct="1">
              <a:lnSpc>
                <a:spcPct val="100000"/>
              </a:lnSpc>
              <a:spcBef>
                <a:spcPts val="0"/>
              </a:spcBef>
              <a:spcAft>
                <a:spcPts val="0"/>
              </a:spcAft>
              <a:buClrTx/>
              <a:buSzPct val="76000"/>
              <a:buFontTx/>
              <a:buNone/>
              <a:tabLst/>
              <a:defRPr/>
            </a:pPr>
            <a:endParaRPr lang="en-GB" altLang="en-US" sz="1800" b="1" dirty="0">
              <a:solidFill>
                <a:srgbClr val="FFFFFF"/>
              </a:solidFill>
              <a:effectLst/>
              <a:latin typeface="+mn-lt"/>
            </a:endParaRPr>
          </a:p>
          <a:p>
            <a:pPr marL="0" marR="0" indent="0" algn="r" defTabSz="914400" rtl="0" eaLnBrk="1" fontAlgn="auto" latinLnBrk="0" hangingPunct="1">
              <a:lnSpc>
                <a:spcPct val="100000"/>
              </a:lnSpc>
              <a:spcBef>
                <a:spcPts val="0"/>
              </a:spcBef>
              <a:spcAft>
                <a:spcPts val="0"/>
              </a:spcAft>
              <a:buClrTx/>
              <a:buSzPct val="76000"/>
              <a:buFontTx/>
              <a:buNone/>
              <a:tabLst/>
              <a:defRPr/>
            </a:pPr>
            <a:r>
              <a:rPr lang="en-GB" altLang="en-US" sz="1800" b="1" dirty="0">
                <a:solidFill>
                  <a:srgbClr val="FFFFFF"/>
                </a:solidFill>
                <a:effectLst/>
                <a:latin typeface="+mn-lt"/>
              </a:rPr>
              <a:t>www.unoosa.org</a:t>
            </a:r>
          </a:p>
          <a:p>
            <a:pPr algn="r">
              <a:buClrTx/>
              <a:buSzPct val="76000"/>
              <a:buFontTx/>
              <a:buNone/>
              <a:defRPr/>
            </a:pPr>
            <a:r>
              <a:rPr lang="en-GB" altLang="en-US" dirty="0">
                <a:solidFill>
                  <a:srgbClr val="FFFFFF"/>
                </a:solidFill>
                <a:effectLst/>
              </a:rPr>
              <a:t>@unoosa</a:t>
            </a:r>
          </a:p>
          <a:p>
            <a:pPr algn="r"/>
            <a:endParaRPr lang="en-GB"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3202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4946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388424" y="6611779"/>
            <a:ext cx="755577"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850904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4430623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24409222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14266721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8F5668-AD5E-481B-BEBA-53CCB36D1F79}" type="datetimeFigureOut">
              <a:rPr lang="en-GB" smtClean="0"/>
              <a:t>18/10/2018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8C2DBB-0B6F-4369-A593-EC1B46D7CFD5}" type="slidenum">
              <a:rPr lang="en-GB" smtClean="0"/>
              <a:t>‹#›</a:t>
            </a:fld>
            <a:endParaRPr lang="en-GB" dirty="0"/>
          </a:p>
        </p:txBody>
      </p:sp>
    </p:spTree>
    <p:extLst>
      <p:ext uri="{BB962C8B-B14F-4D97-AF65-F5344CB8AC3E}">
        <p14:creationId xmlns:p14="http://schemas.microsoft.com/office/powerpoint/2010/main" val="24802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7.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6.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2749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901" r:id="rId26"/>
    <p:sldLayoutId id="214748391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68575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10022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744"/>
            <a:ext cx="8229600"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060849"/>
            <a:ext cx="8229600"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3" descr="C:\Users\kukharava\Desktop\78c8dff1 (1).jpg"/>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t="33685" r="3861" b="59739"/>
          <a:stretch/>
        </p:blipFill>
        <p:spPr bwMode="auto">
          <a:xfrm>
            <a:off x="1" y="-27383"/>
            <a:ext cx="9144000" cy="941784"/>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userDrawn="1"/>
        </p:nvSpPr>
        <p:spPr>
          <a:xfrm rot="5400000">
            <a:off x="1313638" y="-1161509"/>
            <a:ext cx="1296143" cy="3564396"/>
          </a:xfrm>
          <a:prstGeom prst="homePlate">
            <a:avLst>
              <a:gd name="adj" fmla="val 28351"/>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13538" y="105340"/>
            <a:ext cx="3096343" cy="6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0294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F5668-AD5E-481B-BEBA-53CCB36D1F79}" type="datetimeFigureOut">
              <a:rPr lang="en-GB" smtClean="0"/>
              <a:t>18/10/2018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C2DBB-0B6F-4369-A593-EC1B46D7CFD5}" type="slidenum">
              <a:rPr lang="en-GB" smtClean="0"/>
              <a:t>‹#›</a:t>
            </a:fld>
            <a:endParaRPr lang="en-GB" dirty="0"/>
          </a:p>
        </p:txBody>
      </p:sp>
    </p:spTree>
    <p:extLst>
      <p:ext uri="{BB962C8B-B14F-4D97-AF65-F5344CB8AC3E}">
        <p14:creationId xmlns:p14="http://schemas.microsoft.com/office/powerpoint/2010/main" val="223983028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9.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unoosa.org/oosa/documents-and-resolutions/search.jspx?view=&amp;match=A/AC.105/L.313"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unoosa.or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unoos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www.unoosa.org/"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084" y="2598395"/>
            <a:ext cx="5751576"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UNOOSA </a:t>
            </a:r>
            <a:b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and </a:t>
            </a:r>
            <a:b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rPr>
              <a:t>Planetary Defence</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405512" y="4863806"/>
            <a:ext cx="423672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Romana</a:t>
            </a:r>
            <a:r>
              <a:rPr kumimoji="0" lang="en-GB" sz="2000" b="1" i="0" u="none" strike="noStrike" kern="1200" cap="none" spc="0" normalizeH="0" noProof="0" dirty="0">
                <a:ln>
                  <a:noFill/>
                </a:ln>
                <a:solidFill>
                  <a:prstClr val="white"/>
                </a:solidFill>
                <a:effectLst/>
                <a:uLnTx/>
                <a:uFillTx/>
                <a:latin typeface="Calibri" panose="020F0502020204030204"/>
                <a:ea typeface="+mn-ea"/>
                <a:cs typeface="+mn-cs"/>
              </a:rPr>
              <a:t> Kofler, Programme Officer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baseline="0" dirty="0">
                <a:solidFill>
                  <a:prstClr val="white"/>
                </a:solidFill>
                <a:latin typeface="Calibri" panose="020F0502020204030204"/>
              </a:rPr>
              <a:t>Committee, Policy and Legal Affairs Section,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noProof="0" dirty="0">
                <a:ln>
                  <a:noFill/>
                </a:ln>
                <a:solidFill>
                  <a:prstClr val="white"/>
                </a:solidFill>
                <a:effectLst/>
                <a:uLnTx/>
                <a:uFillTx/>
                <a:latin typeface="Calibri" panose="020F0502020204030204"/>
                <a:ea typeface="+mn-ea"/>
                <a:cs typeface="+mn-cs"/>
              </a:rPr>
              <a:t>UNOOSA</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15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553" y="3496587"/>
            <a:ext cx="2012847" cy="3019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doc\UNISPACE+50 Project Team\UNISPACE+50 Branding\Unispace 50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964858"/>
            <a:ext cx="3600399" cy="23797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ergebnis für S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581128"/>
            <a:ext cx="3240360" cy="216024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2987823" y="2492896"/>
            <a:ext cx="3168352" cy="3168352"/>
          </a:xfrm>
          <a:custGeom>
            <a:avLst/>
            <a:gdLst>
              <a:gd name="connsiteX0" fmla="*/ 0 w 3168352"/>
              <a:gd name="connsiteY0" fmla="*/ 1584176 h 3168352"/>
              <a:gd name="connsiteX1" fmla="*/ 1584176 w 3168352"/>
              <a:gd name="connsiteY1" fmla="*/ 0 h 3168352"/>
              <a:gd name="connsiteX2" fmla="*/ 3168352 w 3168352"/>
              <a:gd name="connsiteY2" fmla="*/ 1584176 h 3168352"/>
              <a:gd name="connsiteX3" fmla="*/ 1584176 w 3168352"/>
              <a:gd name="connsiteY3" fmla="*/ 3168352 h 3168352"/>
              <a:gd name="connsiteX4" fmla="*/ 0 w 3168352"/>
              <a:gd name="connsiteY4" fmla="*/ 1584176 h 3168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352" h="3168352">
                <a:moveTo>
                  <a:pt x="0" y="1584176"/>
                </a:moveTo>
                <a:cubicBezTo>
                  <a:pt x="0" y="709260"/>
                  <a:pt x="709260" y="0"/>
                  <a:pt x="1584176" y="0"/>
                </a:cubicBezTo>
                <a:cubicBezTo>
                  <a:pt x="2459092" y="0"/>
                  <a:pt x="3168352" y="709260"/>
                  <a:pt x="3168352" y="1584176"/>
                </a:cubicBezTo>
                <a:cubicBezTo>
                  <a:pt x="3168352" y="2459092"/>
                  <a:pt x="2459092" y="3168352"/>
                  <a:pt x="1584176" y="3168352"/>
                </a:cubicBezTo>
                <a:cubicBezTo>
                  <a:pt x="709260" y="3168352"/>
                  <a:pt x="0" y="2459092"/>
                  <a:pt x="0" y="1584176"/>
                </a:cubicBezTo>
                <a:close/>
              </a:path>
            </a:pathLst>
          </a:custGeom>
          <a:solidFill>
            <a:schemeClr val="accent1">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2094" tIns="502094" rIns="502094" bIns="502094"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UNOOSA</a:t>
            </a:r>
            <a:r>
              <a:rPr kumimoji="0" lang="en-GB" sz="3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 entry point to Space in the UN-System</a:t>
            </a:r>
          </a:p>
        </p:txBody>
      </p:sp>
      <p:grpSp>
        <p:nvGrpSpPr>
          <p:cNvPr id="10" name="Group 9"/>
          <p:cNvGrpSpPr/>
          <p:nvPr/>
        </p:nvGrpSpPr>
        <p:grpSpPr>
          <a:xfrm>
            <a:off x="5652121" y="3496587"/>
            <a:ext cx="3024335" cy="3117177"/>
            <a:chOff x="6300192" y="2161659"/>
            <a:chExt cx="2419468" cy="2419469"/>
          </a:xfrm>
        </p:grpSpPr>
        <p:pic>
          <p:nvPicPr>
            <p:cNvPr id="11" name="Picture 4" descr="http://icons.iconarchive.com/icons/iconsmind/outline/512/Paper-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161659"/>
              <a:ext cx="2419468" cy="241946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06138" y="2764562"/>
              <a:ext cx="1663532" cy="47777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rPr>
                <a:t>Space2030</a:t>
              </a:r>
              <a:endParaRPr kumimoji="0" lang="en-GB" sz="3400" b="0" i="0" u="none" strike="noStrike" kern="1200" cap="none" spc="0" normalizeH="0" baseline="0" noProof="0" dirty="0">
                <a:ln>
                  <a:noFill/>
                </a:ln>
                <a:solidFill>
                  <a:prstClr val="black"/>
                </a:solidFill>
                <a:effectLst/>
                <a:uLnTx/>
                <a:uFillTx/>
                <a:latin typeface="Franklin Gothic Medium Cond" panose="020B0606030402020204" pitchFamily="34" charset="0"/>
                <a:ea typeface="+mn-ea"/>
                <a:cs typeface="+mn-cs"/>
              </a:endParaRPr>
            </a:p>
          </p:txBody>
        </p:sp>
      </p:grpSp>
    </p:spTree>
    <p:extLst>
      <p:ext uri="{BB962C8B-B14F-4D97-AF65-F5344CB8AC3E}">
        <p14:creationId xmlns:p14="http://schemas.microsoft.com/office/powerpoint/2010/main" val="129789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Vertical Text Placeholder 1"/>
              <p:cNvSpPr>
                <a:spLocks noGrp="1"/>
              </p:cNvSpPr>
              <p:nvPr>
                <p:ph type="body" orient="vert" idx="1"/>
              </p:nvPr>
            </p:nvSpPr>
            <p:spPr>
              <a:xfrm>
                <a:off x="145375" y="1838883"/>
                <a:ext cx="6388775" cy="5161992"/>
              </a:xfrm>
            </p:spPr>
            <p:txBody>
              <a:bodyPr vert="horz">
                <a:normAutofit lnSpcReduction="10000"/>
              </a:bodyPr>
              <a:lstStyle/>
              <a:p>
                <a:r>
                  <a:rPr lang="en-US" sz="1900" b="1" dirty="0">
                    <a:solidFill>
                      <a:srgbClr val="255786"/>
                    </a:solidFill>
                  </a:rPr>
                  <a:t>“Space2030” consists of 4 pillars</a:t>
                </a:r>
                <a:r>
                  <a:rPr lang="en-US" sz="1900" dirty="0"/>
                  <a:t>:</a:t>
                </a:r>
              </a:p>
              <a:p>
                <a:pPr marL="0" indent="0">
                  <a:buNone/>
                </a:pPr>
                <a:r>
                  <a:rPr lang="en-GB" sz="1600" b="1" kern="0" dirty="0">
                    <a:solidFill>
                      <a:srgbClr val="5AA5E9"/>
                    </a:solidFill>
                    <a:latin typeface="Arial" panose="020B0604020202020204" pitchFamily="34" charset="0"/>
                    <a:cs typeface="Arial" panose="020B0604020202020204" pitchFamily="34" charset="0"/>
                  </a:rPr>
                  <a:t>Space Society: </a:t>
                </a:r>
                <a:r>
                  <a:rPr lang="en-GB" sz="1600" kern="0" dirty="0">
                    <a:solidFill>
                      <a:prstClr val="black"/>
                    </a:solidFill>
                    <a:latin typeface="Arial" panose="020B0604020202020204" pitchFamily="34" charset="0"/>
                    <a:cs typeface="Arial" panose="020B0604020202020204" pitchFamily="34" charset="0"/>
                  </a:rPr>
                  <a:t>Refers to a society that carries our its core functions while making optimal use of space based technologies, applications and services</a:t>
                </a:r>
              </a:p>
              <a:p>
                <a:pPr marL="0" indent="0">
                  <a:buNone/>
                </a:pPr>
                <a:r>
                  <a:rPr lang="en-GB" sz="1600" b="1" kern="0" dirty="0">
                    <a:solidFill>
                      <a:srgbClr val="5AA5E9"/>
                    </a:solidFill>
                    <a:latin typeface="Arial" panose="020B0604020202020204" pitchFamily="34" charset="0"/>
                    <a:cs typeface="Arial" panose="020B0604020202020204" pitchFamily="34" charset="0"/>
                  </a:rPr>
                  <a:t>Space Accessibility: </a:t>
                </a:r>
                <a:r>
                  <a:rPr lang="en-GB" sz="1600" kern="0" dirty="0">
                    <a:solidFill>
                      <a:prstClr val="black"/>
                    </a:solidFill>
                    <a:latin typeface="Arial" panose="020B0604020202020204" pitchFamily="34" charset="0"/>
                    <a:cs typeface="Arial" panose="020B0604020202020204" pitchFamily="34" charset="0"/>
                  </a:rPr>
                  <a:t>Addresses equal and non-discriminatory access to outer space for all regardless of a country’s scientific, technological and economic development  </a:t>
                </a:r>
              </a:p>
              <a:p>
                <a:pPr marL="0" indent="0">
                  <a:buNone/>
                </a:pPr>
                <a:r>
                  <a:rPr lang="en-GB" sz="1600" b="1" kern="0" dirty="0">
                    <a:solidFill>
                      <a:srgbClr val="5AA5E9"/>
                    </a:solidFill>
                    <a:latin typeface="Arial" panose="020B0604020202020204" pitchFamily="34" charset="0"/>
                    <a:cs typeface="Arial" panose="020B0604020202020204" pitchFamily="34" charset="0"/>
                  </a:rPr>
                  <a:t>Space Diplomacy: </a:t>
                </a:r>
                <a:r>
                  <a:rPr lang="en-GB" sz="1600" kern="0" dirty="0">
                    <a:solidFill>
                      <a:prstClr val="black"/>
                    </a:solidFill>
                    <a:latin typeface="Arial" panose="020B0604020202020204" pitchFamily="34" charset="0"/>
                    <a:cs typeface="Arial" panose="020B0604020202020204" pitchFamily="34" charset="0"/>
                  </a:rPr>
                  <a:t>Addresses cooperation among nations in using space technologies and applications to address common challenges facing humanity to build constructive, knowledge based partnerships. </a:t>
                </a:r>
              </a:p>
              <a:p>
                <a:pPr marL="0" indent="0">
                  <a:buNone/>
                </a:pPr>
                <a:r>
                  <a:rPr lang="en-GB" sz="1600" b="1" kern="0" dirty="0">
                    <a:solidFill>
                      <a:srgbClr val="5AA5E9"/>
                    </a:solidFill>
                    <a:latin typeface="Arial" panose="020B0604020202020204" pitchFamily="34" charset="0"/>
                    <a:cs typeface="Arial" panose="020B0604020202020204" pitchFamily="34" charset="0"/>
                  </a:rPr>
                  <a:t>Space Economy</a:t>
                </a:r>
                <a:r>
                  <a:rPr lang="en-GB" sz="1600" b="1" kern="0" dirty="0">
                    <a:solidFill>
                      <a:prstClr val="black"/>
                    </a:solidFill>
                    <a:latin typeface="Arial" panose="020B0604020202020204" pitchFamily="34" charset="0"/>
                    <a:cs typeface="Arial" panose="020B0604020202020204" pitchFamily="34" charset="0"/>
                  </a:rPr>
                  <a:t>: </a:t>
                </a:r>
                <a:r>
                  <a:rPr lang="en-GB" sz="1600" kern="0" dirty="0">
                    <a:solidFill>
                      <a:prstClr val="black"/>
                    </a:solidFill>
                    <a:latin typeface="Arial" panose="020B0604020202020204" pitchFamily="34" charset="0"/>
                    <a:cs typeface="Arial" panose="020B0604020202020204" pitchFamily="34" charset="0"/>
                  </a:rPr>
                  <a:t>Addresses matters related to space technologies and infrastructure, benefits of space economy for global sustainable development, and addresses the economic rationale for space activities and potential for the cooperation of private and public entities</a:t>
                </a:r>
                <a:endParaRPr lang="en-US" sz="1600" dirty="0"/>
              </a:p>
              <a:p>
                <a:pPr marL="0" indent="0" algn="ctr">
                  <a:buNone/>
                </a:pPr>
                <a14:m>
                  <m:oMathPara xmlns:m="http://schemas.openxmlformats.org/officeDocument/2006/math">
                    <m:oMathParaPr>
                      <m:jc m:val="centerGroup"/>
                    </m:oMathParaPr>
                    <m:oMath xmlns:m="http://schemas.openxmlformats.org/officeDocument/2006/math">
                      <m:r>
                        <a:rPr lang="en-US" sz="4000" b="1" i="1" kern="0" smtClean="0">
                          <a:solidFill>
                            <a:srgbClr val="5AA5E9"/>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000" b="1" kern="0" dirty="0">
                  <a:solidFill>
                    <a:srgbClr val="5AA5E9"/>
                  </a:solidFill>
                  <a:latin typeface="Arial" panose="020B0604020202020204" pitchFamily="34" charset="0"/>
                  <a:cs typeface="Arial" panose="020B0604020202020204" pitchFamily="34" charset="0"/>
                </a:endParaRPr>
              </a:p>
              <a:p>
                <a:pPr marL="0" indent="0">
                  <a:buNone/>
                </a:pPr>
                <a:r>
                  <a:rPr lang="en-US" sz="1400" b="1" kern="0" dirty="0">
                    <a:solidFill>
                      <a:srgbClr val="5AA5E9"/>
                    </a:solidFill>
                    <a:latin typeface="Arial" panose="020B0604020202020204" pitchFamily="34" charset="0"/>
                    <a:cs typeface="Arial" panose="020B0604020202020204" pitchFamily="34" charset="0"/>
                  </a:rPr>
                  <a:t>NEOs &amp; Planetary defence </a:t>
                </a:r>
                <a:r>
                  <a:rPr lang="en-US" sz="1900" dirty="0"/>
                  <a:t>- </a:t>
                </a:r>
                <a:r>
                  <a:rPr lang="en-US" sz="1600" dirty="0">
                    <a:latin typeface="Arial" panose="020B0604020202020204" pitchFamily="34" charset="0"/>
                    <a:cs typeface="Arial" panose="020B0604020202020204" pitchFamily="34" charset="0"/>
                  </a:rPr>
                  <a:t>an area crucial to ensuring </a:t>
                </a:r>
                <a:r>
                  <a:rPr lang="en-US" sz="1600" b="1" dirty="0">
                    <a:latin typeface="Arial" panose="020B0604020202020204" pitchFamily="34" charset="0"/>
                    <a:cs typeface="Arial" panose="020B0604020202020204" pitchFamily="34" charset="0"/>
                  </a:rPr>
                  <a:t>human security (Space Society pillar)</a:t>
                </a:r>
                <a:r>
                  <a:rPr lang="en-US" sz="1600" dirty="0">
                    <a:latin typeface="Arial" panose="020B0604020202020204" pitchFamily="34" charset="0"/>
                    <a:cs typeface="Arial" panose="020B0604020202020204" pitchFamily="34" charset="0"/>
                  </a:rPr>
                  <a:t>, hence the United Nations continues to facilitate the processes for developing an international response.</a:t>
                </a:r>
              </a:p>
              <a:p>
                <a:endParaRPr lang="en-GB" sz="1900" dirty="0"/>
              </a:p>
            </p:txBody>
          </p:sp>
        </mc:Choice>
        <mc:Fallback xmlns="">
          <p:sp>
            <p:nvSpPr>
              <p:cNvPr id="2" name="Vertical Text Placeholder 1"/>
              <p:cNvSpPr>
                <a:spLocks noGrp="1" noRot="1" noChangeAspect="1" noMove="1" noResize="1" noEditPoints="1" noAdjustHandles="1" noChangeArrowheads="1" noChangeShapeType="1" noTextEdit="1"/>
              </p:cNvSpPr>
              <p:nvPr>
                <p:ph type="body" orient="vert" idx="1"/>
              </p:nvPr>
            </p:nvSpPr>
            <p:spPr>
              <a:xfrm>
                <a:off x="145375" y="1838883"/>
                <a:ext cx="6388775" cy="5161992"/>
              </a:xfrm>
              <a:blipFill>
                <a:blip r:embed="rId2"/>
                <a:stretch>
                  <a:fillRect l="-763" t="-1537" r="-1240"/>
                </a:stretch>
              </a:blipFill>
            </p:spPr>
            <p:txBody>
              <a:bodyPr/>
              <a:lstStyle/>
              <a:p>
                <a:r>
                  <a:rPr lang="en-GB">
                    <a:noFill/>
                  </a:rPr>
                  <a:t> </a:t>
                </a:r>
              </a:p>
            </p:txBody>
          </p:sp>
        </mc:Fallback>
      </mc:AlternateContent>
      <p:sp>
        <p:nvSpPr>
          <p:cNvPr id="3" name="Title 2"/>
          <p:cNvSpPr>
            <a:spLocks noGrp="1"/>
          </p:cNvSpPr>
          <p:nvPr>
            <p:ph type="title"/>
          </p:nvPr>
        </p:nvSpPr>
        <p:spPr/>
        <p:txBody>
          <a:bodyPr vert="horz" lIns="91440" tIns="45720" rIns="91440" bIns="45720" rtlCol="0" anchor="ctr">
            <a:noAutofit/>
          </a:bodyPr>
          <a:lstStyle/>
          <a:p>
            <a:r>
              <a:rPr lang="en-GB" sz="3000" b="1" dirty="0">
                <a:solidFill>
                  <a:srgbClr val="285C8D"/>
                </a:solidFill>
              </a:rPr>
              <a:t>“Space2030” and planetary defence</a:t>
            </a:r>
          </a:p>
        </p:txBody>
      </p:sp>
      <p:pic>
        <p:nvPicPr>
          <p:cNvPr id="4" name="Picture 3"/>
          <p:cNvPicPr>
            <a:picLocks noChangeAspect="1"/>
          </p:cNvPicPr>
          <p:nvPr/>
        </p:nvPicPr>
        <p:blipFill>
          <a:blip r:embed="rId3"/>
          <a:stretch>
            <a:fillRect/>
          </a:stretch>
        </p:blipFill>
        <p:spPr>
          <a:xfrm>
            <a:off x="6534150" y="1838882"/>
            <a:ext cx="2609850" cy="5019117"/>
          </a:xfrm>
          <a:prstGeom prst="rect">
            <a:avLst/>
          </a:prstGeom>
        </p:spPr>
      </p:pic>
    </p:spTree>
    <p:extLst>
      <p:ext uri="{BB962C8B-B14F-4D97-AF65-F5344CB8AC3E}">
        <p14:creationId xmlns:p14="http://schemas.microsoft.com/office/powerpoint/2010/main" val="284418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Vertical Text Placeholder 1"/>
              <p:cNvSpPr>
                <a:spLocks noGrp="1"/>
              </p:cNvSpPr>
              <p:nvPr>
                <p:ph type="body" orient="vert" idx="1"/>
              </p:nvPr>
            </p:nvSpPr>
            <p:spPr>
              <a:xfrm>
                <a:off x="238124" y="1838883"/>
                <a:ext cx="8905875" cy="5019118"/>
              </a:xfrm>
            </p:spPr>
            <p:txBody>
              <a:bodyPr vert="horz">
                <a:normAutofit lnSpcReduction="10000"/>
              </a:bodyPr>
              <a:lstStyle/>
              <a:p>
                <a:pPr marL="0" indent="0" algn="ctr">
                  <a:lnSpc>
                    <a:spcPct val="110000"/>
                  </a:lnSpc>
                  <a:buNone/>
                </a:pPr>
                <a:r>
                  <a:rPr lang="en-US" sz="1600" b="1" kern="0" dirty="0">
                    <a:solidFill>
                      <a:srgbClr val="5AA5E9"/>
                    </a:solidFill>
                    <a:latin typeface="Arial" panose="020B0604020202020204" pitchFamily="34" charset="0"/>
                    <a:cs typeface="Arial" panose="020B0604020202020204" pitchFamily="34" charset="0"/>
                  </a:rPr>
                  <a:t>BUILDING RESILIENT SOCIETIES </a:t>
                </a:r>
                <a:r>
                  <a:rPr lang="en-US" sz="1600" kern="0" dirty="0">
                    <a:latin typeface="Arial" panose="020B0604020202020204" pitchFamily="34" charset="0"/>
                    <a:cs typeface="Arial" panose="020B0604020202020204" pitchFamily="34" charset="0"/>
                  </a:rPr>
                  <a:t>through </a:t>
                </a:r>
                <a:r>
                  <a:rPr lang="en-US" sz="1600" kern="0" dirty="0">
                    <a:latin typeface="Arial" panose="020B0604020202020204" pitchFamily="34" charset="0"/>
                    <a:ea typeface="Cambria Math" panose="02040503050406030204" pitchFamily="18" charset="0"/>
                    <a:cs typeface="Arial" panose="020B0604020202020204" pitchFamily="34" charset="0"/>
                  </a:rPr>
                  <a:t>better coordination and forging of global partnerships is one of the key challenges in the 21st century</a:t>
                </a:r>
              </a:p>
              <a:p>
                <a:pPr marL="0" indent="0" algn="ctr">
                  <a:buNone/>
                </a:pPr>
                <a14:m>
                  <m:oMathPara xmlns:m="http://schemas.openxmlformats.org/officeDocument/2006/math">
                    <m:oMathParaPr>
                      <m:jc m:val="centerGroup"/>
                    </m:oMathParaPr>
                    <m:oMath xmlns:m="http://schemas.openxmlformats.org/officeDocument/2006/math">
                      <m:r>
                        <a:rPr lang="en-US" sz="4000" b="1" i="1" kern="0" smtClean="0">
                          <a:solidFill>
                            <a:srgbClr val="5AA5E9"/>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GB" sz="4000" b="1" kern="0" dirty="0">
                  <a:solidFill>
                    <a:srgbClr val="5AA5E9"/>
                  </a:solidFill>
                  <a:latin typeface="Arial" panose="020B0604020202020204" pitchFamily="34" charset="0"/>
                  <a:ea typeface="Cambria Math" panose="02040503050406030204" pitchFamily="18" charset="0"/>
                  <a:cs typeface="Arial" panose="020B0604020202020204" pitchFamily="34" charset="0"/>
                </a:endParaRPr>
              </a:p>
              <a:p>
                <a:pPr marL="0" indent="0">
                  <a:buNone/>
                </a:pPr>
                <a:r>
                  <a:rPr lang="en-US" sz="1600" b="1" kern="0" dirty="0">
                    <a:solidFill>
                      <a:srgbClr val="5AA5E9"/>
                    </a:solidFill>
                    <a:latin typeface="Arial" panose="020B0604020202020204" pitchFamily="34" charset="0"/>
                    <a:cs typeface="Arial" panose="020B0604020202020204" pitchFamily="34" charset="0"/>
                  </a:rPr>
                  <a:t>SPACE SOCIETY pillar – COPUOS work</a:t>
                </a:r>
                <a:r>
                  <a:rPr lang="en-US" sz="1600" kern="0" dirty="0">
                    <a:solidFill>
                      <a:srgbClr val="5AA5E9"/>
                    </a:solidFill>
                    <a:latin typeface="Arial" panose="020B0604020202020204" pitchFamily="34" charset="0"/>
                    <a:cs typeface="Arial" panose="020B0604020202020204" pitchFamily="34" charset="0"/>
                  </a:rPr>
                  <a:t>: </a:t>
                </a:r>
                <a:r>
                  <a:rPr lang="en-GB" sz="1600" kern="0" dirty="0">
                    <a:latin typeface="Arial" panose="020B0604020202020204" pitchFamily="34" charset="0"/>
                    <a:ea typeface="Cambria Math" panose="02040503050406030204" pitchFamily="18" charset="0"/>
                    <a:cs typeface="Arial" panose="020B0604020202020204" pitchFamily="34" charset="0"/>
                  </a:rPr>
                  <a:t>F</a:t>
                </a:r>
                <a:r>
                  <a:rPr lang="en-US" sz="1600" kern="0" dirty="0">
                    <a:latin typeface="Arial" panose="020B0604020202020204" pitchFamily="34" charset="0"/>
                    <a:cs typeface="Arial" panose="020B0604020202020204" pitchFamily="34" charset="0"/>
                  </a:rPr>
                  <a:t>ocus on </a:t>
                </a:r>
                <a:r>
                  <a:rPr lang="en-GB" sz="1600" kern="0" dirty="0">
                    <a:latin typeface="Arial" panose="020B0604020202020204" pitchFamily="34" charset="0"/>
                    <a:cs typeface="Arial" panose="020B0604020202020204" pitchFamily="34" charset="0"/>
                  </a:rPr>
                  <a:t>resiliency, including matters related to the ability to depend on space systems and to respond to the impact of events such as </a:t>
                </a:r>
                <a:r>
                  <a:rPr lang="en-GB" sz="1600" b="1" kern="0" dirty="0">
                    <a:latin typeface="Arial" panose="020B0604020202020204" pitchFamily="34" charset="0"/>
                    <a:cs typeface="Arial" panose="020B0604020202020204" pitchFamily="34" charset="0"/>
                  </a:rPr>
                  <a:t>adverse space weather, natural disasters and the threat posed by NEOs</a:t>
                </a:r>
                <a:endParaRPr lang="en-GB" sz="1600" kern="0" dirty="0">
                  <a:latin typeface="Arial" panose="020B0604020202020204" pitchFamily="34" charset="0"/>
                  <a:cs typeface="Arial" panose="020B0604020202020204" pitchFamily="34" charset="0"/>
                </a:endParaRPr>
              </a:p>
              <a:p>
                <a:pPr marL="0" indent="0">
                  <a:buNone/>
                </a:pPr>
                <a:endParaRPr lang="en-GB" sz="1600" kern="0" dirty="0">
                  <a:latin typeface="Arial" panose="020B0604020202020204" pitchFamily="34" charset="0"/>
                  <a:cs typeface="Arial" panose="020B0604020202020204" pitchFamily="34" charset="0"/>
                </a:endParaRPr>
              </a:p>
              <a:p>
                <a:pPr lvl="0"/>
                <a:r>
                  <a:rPr lang="en-GB" dirty="0"/>
                  <a:t>In order to strengthen preparedness in case of a potential NEO impact, there should be </a:t>
                </a:r>
                <a:r>
                  <a:rPr lang="en-GB" b="1" dirty="0"/>
                  <a:t>increased planetary defence efforts and raised awareness</a:t>
                </a:r>
                <a:r>
                  <a:rPr lang="en-GB" b="1" dirty="0">
                    <a:solidFill>
                      <a:schemeClr val="accent1"/>
                    </a:solidFill>
                  </a:rPr>
                  <a:t> </a:t>
                </a:r>
                <a:r>
                  <a:rPr lang="en-GB" dirty="0"/>
                  <a:t>among Member States, in particular those without capabilities in that area.</a:t>
                </a:r>
              </a:p>
              <a:p>
                <a:pPr lvl="0"/>
                <a:r>
                  <a:rPr lang="en-GB" dirty="0"/>
                  <a:t>UNOOSA to work together with IAWN and SMPAG </a:t>
                </a:r>
                <a:r>
                  <a:rPr lang="en-GB" b="1" dirty="0">
                    <a:solidFill>
                      <a:schemeClr val="accent1"/>
                    </a:solidFill>
                  </a:rPr>
                  <a:t>through UNOOSA’s UN-SPIDER</a:t>
                </a:r>
                <a:r>
                  <a:rPr lang="en-GB" dirty="0"/>
                  <a:t>, as part of technical advisory missions on disaster preparedness and emergency response and as part of the Office’s capacity-building activities. </a:t>
                </a:r>
              </a:p>
              <a:p>
                <a:pPr lvl="0"/>
                <a:r>
                  <a:rPr lang="en-GB" dirty="0"/>
                  <a:t>This is also related to one of the activities of IAWN concerning informing relevant parties, </a:t>
                </a:r>
                <a:r>
                  <a:rPr lang="en-GB" b="1" dirty="0"/>
                  <a:t>such as emergency response agencies</a:t>
                </a:r>
                <a:r>
                  <a:rPr lang="en-GB" dirty="0"/>
                  <a:t>. </a:t>
                </a:r>
              </a:p>
              <a:p>
                <a:pPr lvl="0"/>
                <a:r>
                  <a:rPr lang="en-GB" dirty="0"/>
                  <a:t>Proceed to </a:t>
                </a:r>
                <a:r>
                  <a:rPr lang="en-GB" b="1" dirty="0"/>
                  <a:t>defining</a:t>
                </a:r>
                <a:r>
                  <a:rPr lang="en-GB" dirty="0"/>
                  <a:t> </a:t>
                </a:r>
                <a:r>
                  <a:rPr lang="en-GB" b="1" dirty="0"/>
                  <a:t>an approach for interaction </a:t>
                </a:r>
                <a:r>
                  <a:rPr lang="en-GB" dirty="0"/>
                  <a:t>with UNOOSA and COPUOS </a:t>
                </a:r>
                <a:r>
                  <a:rPr lang="en-GB" b="1" dirty="0"/>
                  <a:t>in the event that a possible impactor is detected</a:t>
                </a:r>
                <a:r>
                  <a:rPr lang="en-GB" dirty="0"/>
                  <a:t>.</a:t>
                </a:r>
              </a:p>
              <a:p>
                <a:pPr marL="0" indent="0">
                  <a:buNone/>
                </a:pPr>
                <a:endParaRPr lang="en-GB" sz="1900" dirty="0"/>
              </a:p>
            </p:txBody>
          </p:sp>
        </mc:Choice>
        <mc:Fallback xmlns="">
          <p:sp>
            <p:nvSpPr>
              <p:cNvPr id="2" name="Vertical Text Placeholder 1"/>
              <p:cNvSpPr>
                <a:spLocks noGrp="1" noRot="1" noChangeAspect="1" noMove="1" noResize="1" noEditPoints="1" noAdjustHandles="1" noChangeArrowheads="1" noChangeShapeType="1" noTextEdit="1"/>
              </p:cNvSpPr>
              <p:nvPr>
                <p:ph type="body" orient="vert" idx="1"/>
              </p:nvPr>
            </p:nvSpPr>
            <p:spPr>
              <a:xfrm>
                <a:off x="238124" y="1838883"/>
                <a:ext cx="8905875" cy="5019118"/>
              </a:xfrm>
              <a:blipFill>
                <a:blip r:embed="rId2"/>
                <a:stretch>
                  <a:fillRect l="-411" t="-365"/>
                </a:stretch>
              </a:blipFill>
            </p:spPr>
            <p:txBody>
              <a:bodyPr/>
              <a:lstStyle/>
              <a:p>
                <a:r>
                  <a:rPr lang="en-GB">
                    <a:noFill/>
                  </a:rPr>
                  <a:t> </a:t>
                </a:r>
              </a:p>
            </p:txBody>
          </p:sp>
        </mc:Fallback>
      </mc:AlternateContent>
      <p:sp>
        <p:nvSpPr>
          <p:cNvPr id="3" name="Title 2"/>
          <p:cNvSpPr>
            <a:spLocks noGrp="1"/>
          </p:cNvSpPr>
          <p:nvPr>
            <p:ph type="title"/>
          </p:nvPr>
        </p:nvSpPr>
        <p:spPr/>
        <p:txBody>
          <a:bodyPr vert="horz" lIns="91440" tIns="45720" rIns="91440" bIns="45720" rtlCol="0" anchor="ctr">
            <a:noAutofit/>
          </a:bodyPr>
          <a:lstStyle/>
          <a:p>
            <a:r>
              <a:rPr lang="en-GB" sz="3000" b="1" dirty="0">
                <a:solidFill>
                  <a:srgbClr val="285C8D"/>
                </a:solidFill>
              </a:rPr>
              <a:t>“Space2030”, SDGs and planetary defence</a:t>
            </a:r>
          </a:p>
        </p:txBody>
      </p:sp>
      <p:pic>
        <p:nvPicPr>
          <p:cNvPr id="6" name="Picture 5"/>
          <p:cNvPicPr>
            <a:picLocks noChangeAspect="1"/>
          </p:cNvPicPr>
          <p:nvPr/>
        </p:nvPicPr>
        <p:blipFill>
          <a:blip r:embed="rId3"/>
          <a:stretch>
            <a:fillRect/>
          </a:stretch>
        </p:blipFill>
        <p:spPr>
          <a:xfrm>
            <a:off x="4596565" y="3674349"/>
            <a:ext cx="188992" cy="347502"/>
          </a:xfrm>
          <a:prstGeom prst="rect">
            <a:avLst/>
          </a:prstGeom>
        </p:spPr>
      </p:pic>
    </p:spTree>
    <p:extLst>
      <p:ext uri="{BB962C8B-B14F-4D97-AF65-F5344CB8AC3E}">
        <p14:creationId xmlns:p14="http://schemas.microsoft.com/office/powerpoint/2010/main" val="429369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145375" y="2150347"/>
            <a:ext cx="8797658" cy="4850527"/>
          </a:xfrm>
        </p:spPr>
        <p:txBody>
          <a:bodyPr vert="horz">
            <a:normAutofit/>
          </a:bodyPr>
          <a:lstStyle/>
          <a:p>
            <a:r>
              <a:rPr lang="en-US" sz="2000" dirty="0"/>
              <a:t>In view of the draft resolution entitled "</a:t>
            </a:r>
            <a:r>
              <a:rPr lang="en-US" sz="2000" b="1" dirty="0"/>
              <a:t>Fiftieth anniversary of the first United Nations Conference on the Exploration and Peaceful Uses of Outer Space: space as a driver of sustainable development</a:t>
            </a:r>
            <a:r>
              <a:rPr lang="en-US" sz="2000" dirty="0"/>
              <a:t>", contained in </a:t>
            </a:r>
            <a:r>
              <a:rPr lang="en-US" sz="2000" dirty="0">
                <a:hlinkClick r:id="rId2"/>
              </a:rPr>
              <a:t>A/AC.105/L.313</a:t>
            </a:r>
            <a:r>
              <a:rPr lang="en-US" sz="2000" dirty="0"/>
              <a:t>, endorsed by the Committee at the 61st session, the Committee decided:</a:t>
            </a:r>
          </a:p>
          <a:p>
            <a:r>
              <a:rPr lang="en-US" sz="2000" dirty="0"/>
              <a:t>On a </a:t>
            </a:r>
            <a:r>
              <a:rPr lang="en-US" sz="2000" b="1" dirty="0"/>
              <a:t>NEW AGENDA ITEM entitled "'Space2030' agenda</a:t>
            </a:r>
            <a:r>
              <a:rPr lang="en-US" sz="2000" dirty="0"/>
              <a:t>", to remain on the Committee's agenda until the sixty-third session of the Committee, </a:t>
            </a:r>
            <a:r>
              <a:rPr lang="en-US" sz="2000" b="1" dirty="0"/>
              <a:t>in 2020.</a:t>
            </a:r>
          </a:p>
          <a:p>
            <a:r>
              <a:rPr lang="en-US" sz="2000" dirty="0"/>
              <a:t>The Committee agreed </a:t>
            </a:r>
            <a:r>
              <a:rPr lang="en-US" sz="2000" b="1" dirty="0"/>
              <a:t>on the establishment of a Working Group </a:t>
            </a:r>
            <a:r>
              <a:rPr lang="en-US" sz="2000" dirty="0"/>
              <a:t>under that item.</a:t>
            </a:r>
          </a:p>
          <a:p>
            <a:r>
              <a:rPr lang="en-US" sz="2000" dirty="0"/>
              <a:t>WG to hold </a:t>
            </a:r>
            <a:r>
              <a:rPr lang="en-US" sz="2000" b="1" dirty="0"/>
              <a:t>intersessional consultations the week of 8-12 October 2018 </a:t>
            </a:r>
            <a:r>
              <a:rPr lang="en-US" sz="2000" dirty="0"/>
              <a:t>at the VIC, to establish its workplan and method of work.</a:t>
            </a:r>
          </a:p>
          <a:p>
            <a:r>
              <a:rPr lang="en-US" sz="2000" dirty="0"/>
              <a:t>The meeting will start on Monday, 8 October at 10.00hrs in C-building, Conference room C3. </a:t>
            </a:r>
          </a:p>
          <a:p>
            <a:r>
              <a:rPr lang="en-US" sz="2000" dirty="0"/>
              <a:t>COPUOS member States invited to provide focal points for the work of the WG</a:t>
            </a:r>
          </a:p>
          <a:p>
            <a:endParaRPr lang="en-US" sz="2000" dirty="0"/>
          </a:p>
          <a:p>
            <a:endParaRPr lang="en-GB" sz="1900" dirty="0"/>
          </a:p>
        </p:txBody>
      </p:sp>
      <p:sp>
        <p:nvSpPr>
          <p:cNvPr id="3" name="Title 2"/>
          <p:cNvSpPr>
            <a:spLocks noGrp="1"/>
          </p:cNvSpPr>
          <p:nvPr>
            <p:ph type="title"/>
          </p:nvPr>
        </p:nvSpPr>
        <p:spPr>
          <a:xfrm>
            <a:off x="628650" y="1195753"/>
            <a:ext cx="7886700" cy="954593"/>
          </a:xfrm>
        </p:spPr>
        <p:txBody>
          <a:bodyPr vert="horz" lIns="91440" tIns="45720" rIns="91440" bIns="45720" rtlCol="0" anchor="ctr">
            <a:noAutofit/>
          </a:bodyPr>
          <a:lstStyle/>
          <a:p>
            <a:r>
              <a:rPr lang="en-GB" sz="3000" b="1" dirty="0">
                <a:solidFill>
                  <a:srgbClr val="285C8D"/>
                </a:solidFill>
              </a:rPr>
              <a:t>Newly established COPUOS Working Group on “Space2030”</a:t>
            </a:r>
          </a:p>
        </p:txBody>
      </p:sp>
    </p:spTree>
    <p:extLst>
      <p:ext uri="{BB962C8B-B14F-4D97-AF65-F5344CB8AC3E}">
        <p14:creationId xmlns:p14="http://schemas.microsoft.com/office/powerpoint/2010/main" val="166872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38" y="1245996"/>
            <a:ext cx="7886700" cy="720902"/>
          </a:xfrm>
        </p:spPr>
        <p:txBody>
          <a:bodyPr vert="horz" lIns="91440" tIns="45720" rIns="91440" bIns="45720" rtlCol="0" anchor="ctr">
            <a:noAutofit/>
          </a:bodyPr>
          <a:lstStyle/>
          <a:p>
            <a:r>
              <a:rPr lang="en-GB" sz="2400" b="1" dirty="0">
                <a:solidFill>
                  <a:srgbClr val="285C8D"/>
                </a:solidFill>
              </a:rPr>
              <a:t>Space resources in the context of COPUOS, Legal Subcommittee  </a:t>
            </a:r>
          </a:p>
        </p:txBody>
      </p:sp>
      <p:sp>
        <p:nvSpPr>
          <p:cNvPr id="3" name="Content Placeholder 2"/>
          <p:cNvSpPr>
            <a:spLocks noGrp="1"/>
          </p:cNvSpPr>
          <p:nvPr>
            <p:ph idx="4294967295"/>
          </p:nvPr>
        </p:nvSpPr>
        <p:spPr>
          <a:xfrm>
            <a:off x="0" y="2057400"/>
            <a:ext cx="8942832" cy="4800601"/>
          </a:xfrm>
        </p:spPr>
        <p:txBody>
          <a:bodyPr>
            <a:noAutofit/>
          </a:bodyPr>
          <a:lstStyle/>
          <a:p>
            <a:r>
              <a:rPr lang="en-GB" sz="1900" dirty="0"/>
              <a:t>2017: New agenda item: </a:t>
            </a:r>
            <a:r>
              <a:rPr lang="en-GB" sz="1900" dirty="0">
                <a:solidFill>
                  <a:schemeClr val="accent1"/>
                </a:solidFill>
              </a:rPr>
              <a:t>“</a:t>
            </a:r>
            <a:r>
              <a:rPr lang="en-GB" sz="1900" b="1" dirty="0">
                <a:solidFill>
                  <a:schemeClr val="accent1"/>
                </a:solidFill>
              </a:rPr>
              <a:t>General exchange of views on potential legal models for activities in exploration, exploitation and utilization of space resources</a:t>
            </a:r>
            <a:r>
              <a:rPr lang="en-GB" sz="1900" dirty="0">
                <a:solidFill>
                  <a:schemeClr val="accent1"/>
                </a:solidFill>
              </a:rPr>
              <a:t>”</a:t>
            </a:r>
          </a:p>
          <a:p>
            <a:r>
              <a:rPr lang="en-GB" sz="1900" dirty="0"/>
              <a:t>Indicated the need for a broad debate about the implications of space resource activities as well as for a greater understanding among States of the principles set out in the Outer Space Treaty.</a:t>
            </a:r>
          </a:p>
          <a:p>
            <a:r>
              <a:rPr lang="en-GB" sz="1900" dirty="0"/>
              <a:t>Ensuring that concerns of all States were taken into account, thereby promoting peace and security among nations. </a:t>
            </a:r>
          </a:p>
          <a:p>
            <a:pPr marL="0" indent="0">
              <a:buNone/>
            </a:pPr>
            <a:endParaRPr lang="en-GB" sz="1900" dirty="0"/>
          </a:p>
          <a:p>
            <a:r>
              <a:rPr lang="en-GB" sz="1900" b="1" dirty="0">
                <a:solidFill>
                  <a:schemeClr val="accent1"/>
                </a:solidFill>
              </a:rPr>
              <a:t>SMPAG Ad Hoc Working Group on legal issues </a:t>
            </a:r>
          </a:p>
          <a:p>
            <a:pPr marL="0" indent="0">
              <a:buNone/>
            </a:pPr>
            <a:r>
              <a:rPr lang="en-GB" sz="1900" b="1" dirty="0">
                <a:solidFill>
                  <a:schemeClr val="accent1"/>
                </a:solidFill>
              </a:rPr>
              <a:t>(est.2016)</a:t>
            </a:r>
            <a:endParaRPr lang="en-GB" sz="1900" dirty="0"/>
          </a:p>
          <a:p>
            <a:pPr marL="0" indent="0">
              <a:buNone/>
            </a:pPr>
            <a:endParaRPr lang="en-GB" sz="1900" b="1" dirty="0">
              <a:solidFill>
                <a:schemeClr val="accent1"/>
              </a:solidFill>
            </a:endParaRPr>
          </a:p>
          <a:p>
            <a:pPr marL="0" indent="0">
              <a:buNone/>
            </a:pPr>
            <a:endParaRPr lang="en-GB" sz="1900" b="1" dirty="0">
              <a:solidFill>
                <a:schemeClr val="accent1"/>
              </a:solidFill>
            </a:endParaRPr>
          </a:p>
          <a:p>
            <a:pPr marL="0" indent="0">
              <a:buNone/>
            </a:pPr>
            <a:r>
              <a:rPr lang="en-GB" sz="1900" dirty="0"/>
              <a:t> </a:t>
            </a:r>
          </a:p>
        </p:txBody>
      </p:sp>
      <p:pic>
        <p:nvPicPr>
          <p:cNvPr id="1026" name="Picture 2" descr="http://sci.esa.int/science-e-media/img/2c/ESA_Rosetta_NavCam_comet_67P_20160515_mosa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336" y="4029389"/>
            <a:ext cx="3878664" cy="28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7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02" y="1147763"/>
            <a:ext cx="7886700" cy="1025525"/>
          </a:xfrm>
        </p:spPr>
        <p:txBody>
          <a:bodyPr vert="horz" lIns="91440" tIns="45720" rIns="91440" bIns="45720" rtlCol="0" anchor="ctr">
            <a:noAutofit/>
          </a:bodyPr>
          <a:lstStyle/>
          <a:p>
            <a:r>
              <a:rPr lang="en-GB" sz="2400" b="1" dirty="0">
                <a:solidFill>
                  <a:srgbClr val="285C8D"/>
                </a:solidFill>
              </a:rPr>
              <a:t>SMPAG and IAWN in the context of COPUOS, Scientific and Technical Subcommittee  </a:t>
            </a:r>
          </a:p>
        </p:txBody>
      </p:sp>
      <p:sp>
        <p:nvSpPr>
          <p:cNvPr id="3" name="Content Placeholder 2"/>
          <p:cNvSpPr>
            <a:spLocks noGrp="1"/>
          </p:cNvSpPr>
          <p:nvPr>
            <p:ph idx="4294967295"/>
          </p:nvPr>
        </p:nvSpPr>
        <p:spPr>
          <a:xfrm>
            <a:off x="0" y="2047874"/>
            <a:ext cx="8942832" cy="4810125"/>
          </a:xfrm>
        </p:spPr>
        <p:txBody>
          <a:bodyPr>
            <a:noAutofit/>
          </a:bodyPr>
          <a:lstStyle/>
          <a:p>
            <a:r>
              <a:rPr lang="en-GB" sz="1600" dirty="0"/>
              <a:t>Since 2014, </a:t>
            </a:r>
            <a:r>
              <a:rPr lang="en-US" sz="1600" b="1" dirty="0"/>
              <a:t>SMPAG and IAWN participate in the sessions of the Scientific and Technical Subcommittee of COPUOS</a:t>
            </a:r>
            <a:r>
              <a:rPr lang="en-US" sz="1600" dirty="0"/>
              <a:t>  and </a:t>
            </a:r>
            <a:r>
              <a:rPr lang="en-US" sz="1600" b="1" dirty="0"/>
              <a:t>report annually </a:t>
            </a:r>
            <a:r>
              <a:rPr lang="en-US" sz="1600" dirty="0"/>
              <a:t>to the Subcommittee on the progress of their work on planetary defence</a:t>
            </a:r>
          </a:p>
          <a:p>
            <a:r>
              <a:rPr lang="en-US" sz="1600" dirty="0"/>
              <a:t>All documents are contained in UNOOSA NEO data base at </a:t>
            </a:r>
            <a:r>
              <a:rPr lang="en-US" sz="1600" b="1" dirty="0">
                <a:hlinkClick r:id="rId2"/>
              </a:rPr>
              <a:t>www.unoosa.org</a:t>
            </a:r>
            <a:r>
              <a:rPr lang="en-US" sz="1600" b="1" dirty="0"/>
              <a:t> </a:t>
            </a:r>
            <a:r>
              <a:rPr lang="en-US" sz="1600" dirty="0"/>
              <a:t>under </a:t>
            </a:r>
            <a:r>
              <a:rPr lang="en-US" sz="1600" b="1" dirty="0">
                <a:solidFill>
                  <a:schemeClr val="accent1"/>
                </a:solidFill>
              </a:rPr>
              <a:t>TOPICS/ Our Work/ Near-Earth Objects</a:t>
            </a:r>
          </a:p>
          <a:p>
            <a:pPr marL="0" indent="0">
              <a:buNone/>
            </a:pPr>
            <a:endParaRPr lang="en-US" sz="1900" b="1" dirty="0">
              <a:solidFill>
                <a:schemeClr val="accent1"/>
              </a:solidFill>
            </a:endParaRPr>
          </a:p>
          <a:p>
            <a:pPr marL="0" indent="0">
              <a:buNone/>
            </a:pPr>
            <a:endParaRPr lang="en-GB" sz="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3543298"/>
            <a:ext cx="6181725" cy="3314701"/>
          </a:xfrm>
          <a:prstGeom prst="rect">
            <a:avLst/>
          </a:prstGeom>
        </p:spPr>
      </p:pic>
    </p:spTree>
    <p:extLst>
      <p:ext uri="{BB962C8B-B14F-4D97-AF65-F5344CB8AC3E}">
        <p14:creationId xmlns:p14="http://schemas.microsoft.com/office/powerpoint/2010/main" val="13773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1338200"/>
            <a:ext cx="8229600" cy="641350"/>
          </a:xfrm>
        </p:spPr>
        <p:txBody>
          <a:bodyPr vert="horz" lIns="91440" tIns="45720" rIns="91440" bIns="45720" rtlCol="0" anchor="ctr">
            <a:noAutofit/>
          </a:bodyPr>
          <a:lstStyle/>
          <a:p>
            <a:pPr algn="ctr"/>
            <a:r>
              <a:rPr lang="en-GB" sz="3000" b="1" dirty="0">
                <a:solidFill>
                  <a:srgbClr val="285C8D"/>
                </a:solidFill>
                <a:latin typeface="+mn-lt"/>
                <a:cs typeface="Arial" panose="020B0604020202020204" pitchFamily="34" charset="0"/>
              </a:rPr>
              <a:t>International Asteroid Day </a:t>
            </a:r>
          </a:p>
        </p:txBody>
      </p:sp>
      <p:sp>
        <p:nvSpPr>
          <p:cNvPr id="3" name="Content Placeholder 2"/>
          <p:cNvSpPr>
            <a:spLocks noGrp="1"/>
          </p:cNvSpPr>
          <p:nvPr>
            <p:ph idx="4294967295"/>
          </p:nvPr>
        </p:nvSpPr>
        <p:spPr>
          <a:xfrm>
            <a:off x="166367" y="1979550"/>
            <a:ext cx="8831954" cy="1970087"/>
          </a:xfrm>
        </p:spPr>
        <p:txBody>
          <a:bodyPr>
            <a:noAutofit/>
          </a:bodyPr>
          <a:lstStyle/>
          <a:p>
            <a:r>
              <a:rPr lang="en-GB" sz="2400" dirty="0">
                <a:solidFill>
                  <a:schemeClr val="tx1">
                    <a:lumMod val="95000"/>
                    <a:lumOff val="5000"/>
                  </a:schemeClr>
                </a:solidFill>
              </a:rPr>
              <a:t>Proclaimed by UN GA Resolution 71/90</a:t>
            </a:r>
          </a:p>
          <a:p>
            <a:r>
              <a:rPr lang="en-US" sz="2400" dirty="0">
                <a:solidFill>
                  <a:schemeClr val="tx1">
                    <a:lumMod val="95000"/>
                    <a:lumOff val="5000"/>
                  </a:schemeClr>
                </a:solidFill>
              </a:rPr>
              <a:t>To raise awareness globally about the NEOs, their potential harmful impacts and the efforts in the area of planetary defense by SMPAG, IAWN and supported by the Office for Outer Space Affairs.</a:t>
            </a:r>
          </a:p>
          <a:p>
            <a:r>
              <a:rPr lang="en-US" sz="2400" dirty="0">
                <a:solidFill>
                  <a:schemeClr val="tx1">
                    <a:lumMod val="95000"/>
                    <a:lumOff val="5000"/>
                  </a:schemeClr>
                </a:solidFill>
              </a:rPr>
              <a:t>Encourages reflection on the impact hazard of asteroids and the global work undertaken in this area facilitated by UNOOSA, including work by COPUOS, IAWN, SMPAG and UN Member States.</a:t>
            </a:r>
            <a:endParaRPr lang="en-GB" sz="2400" dirty="0">
              <a:solidFill>
                <a:schemeClr val="tx1">
                  <a:lumMod val="95000"/>
                  <a:lumOff val="5000"/>
                </a:schemeClr>
              </a:solidFill>
            </a:endParaRPr>
          </a:p>
          <a:p>
            <a:pPr algn="ctr"/>
            <a:endParaRPr lang="en-GB" sz="2400" dirty="0">
              <a:solidFill>
                <a:schemeClr val="tx1">
                  <a:lumMod val="95000"/>
                  <a:lumOff val="5000"/>
                </a:schemeClr>
              </a:solidFill>
            </a:endParaRPr>
          </a:p>
          <a:p>
            <a:pPr algn="ctr"/>
            <a:endParaRPr lang="en-GB" sz="2400" dirty="0">
              <a:solidFill>
                <a:schemeClr val="tx1">
                  <a:lumMod val="95000"/>
                  <a:lumOff val="5000"/>
                </a:schemeClr>
              </a:solidFill>
            </a:endParaRPr>
          </a:p>
          <a:p>
            <a:pPr algn="ctr"/>
            <a:endParaRPr lang="en-GB" sz="2400" dirty="0">
              <a:solidFill>
                <a:schemeClr val="tx1">
                  <a:lumMod val="95000"/>
                  <a:lumOff val="5000"/>
                </a:schemeClr>
              </a:solidFill>
            </a:endParaRPr>
          </a:p>
        </p:txBody>
      </p:sp>
      <p:sp>
        <p:nvSpPr>
          <p:cNvPr id="7" name="Content Placeholder 2"/>
          <p:cNvSpPr txBox="1">
            <a:spLocks/>
          </p:cNvSpPr>
          <p:nvPr/>
        </p:nvSpPr>
        <p:spPr>
          <a:xfrm>
            <a:off x="4389809" y="5494812"/>
            <a:ext cx="4608512" cy="807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dirty="0"/>
              <a:t>June 30</a:t>
            </a:r>
            <a:r>
              <a:rPr lang="en-GB" sz="2400" dirty="0"/>
              <a:t>, International Asteroid Day</a:t>
            </a:r>
          </a:p>
          <a:p>
            <a:pPr marL="0" indent="0" algn="ctr">
              <a:buFont typeface="Arial" panose="020B0604020202020204" pitchFamily="34" charset="0"/>
              <a:buNone/>
            </a:pPr>
            <a:endParaRPr lang="en-GB" sz="2400" dirty="0"/>
          </a:p>
        </p:txBody>
      </p:sp>
      <p:pic>
        <p:nvPicPr>
          <p:cNvPr id="8" name="Picture 3" descr="C:\Users\antolini\Downloads\original_resize_720_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89" y="4713606"/>
            <a:ext cx="3793560" cy="189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6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63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5507" y="1299670"/>
            <a:ext cx="7886700" cy="512678"/>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r>
              <a:rPr lang="sk-SK" dirty="0"/>
              <a:t>Our Work</a:t>
            </a:r>
            <a:endParaRPr lang="en-GB" dirty="0"/>
          </a:p>
        </p:txBody>
      </p:sp>
      <p:sp>
        <p:nvSpPr>
          <p:cNvPr id="3" name="Content Placeholder 2"/>
          <p:cNvSpPr txBox="1">
            <a:spLocks/>
          </p:cNvSpPr>
          <p:nvPr/>
        </p:nvSpPr>
        <p:spPr>
          <a:xfrm>
            <a:off x="96444" y="1602353"/>
            <a:ext cx="6498909" cy="36331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
                <a:srgbClr val="0070C0"/>
              </a:buClr>
              <a:buSzTx/>
              <a:buFont typeface="Wingdings" pitchFamily="2" charset="2"/>
              <a:buChar char="Ø"/>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Main programmes and platforms</a:t>
            </a: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Secretariat to COPUOS </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Works with MS, IGOs, NGOs (space-related)</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Programme on Space Applications</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UN-wide coordination - UN-Space</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UN Register of Space Objects</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UN-SPIDER</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International Committee on Global Navigation Satellite Systems (ICG)</a:t>
            </a:r>
          </a:p>
          <a:p>
            <a:pPr marL="685800" marR="0" lvl="1" indent="-228600" algn="l" defTabSz="914400" rtl="0" eaLnBrk="1" fontAlgn="auto" latinLnBrk="0" hangingPunct="1">
              <a:lnSpc>
                <a:spcPct val="150000"/>
              </a:lnSpc>
              <a:spcBef>
                <a:spcPts val="500"/>
              </a:spcBef>
              <a:spcAft>
                <a:spcPts val="0"/>
              </a:spcAft>
              <a:buClr>
                <a:srgbClr val="0070C0"/>
              </a:buClr>
              <a:buSzTx/>
              <a:buFont typeface="Wingdings" panose="05000000000000000000" pitchFamily="2" charset="2"/>
              <a:buChar char="q"/>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Space Mission Planning Advisory Group (SMPAG)…</a:t>
            </a:r>
          </a:p>
          <a:p>
            <a:pPr marL="457200" marR="0" lvl="1" indent="0" algn="l" defTabSz="914400" rtl="0" eaLnBrk="1" fontAlgn="auto" latinLnBrk="0" hangingPunct="1">
              <a:lnSpc>
                <a:spcPct val="150000"/>
              </a:lnSpc>
              <a:spcBef>
                <a:spcPts val="500"/>
              </a:spcBef>
              <a:spcAft>
                <a:spcPts val="0"/>
              </a:spcAft>
              <a:buClr>
                <a:srgbClr val="0070C0"/>
              </a:buClr>
              <a:buSzTx/>
              <a:buFont typeface="Arial" panose="020B0604020202020204" pitchFamily="34" charset="0"/>
              <a:buNone/>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info: </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www.unoosa.org</a:t>
            </a: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5500632" y="2231469"/>
            <a:ext cx="3505504" cy="609653"/>
          </a:xfrm>
          <a:prstGeom prst="rect">
            <a:avLst/>
          </a:prstGeom>
        </p:spPr>
      </p:pic>
      <p:pic>
        <p:nvPicPr>
          <p:cNvPr id="5" name="Picture 4"/>
          <p:cNvPicPr>
            <a:picLocks noChangeAspect="1"/>
          </p:cNvPicPr>
          <p:nvPr/>
        </p:nvPicPr>
        <p:blipFill>
          <a:blip r:embed="rId5"/>
          <a:stretch>
            <a:fillRect/>
          </a:stretch>
        </p:blipFill>
        <p:spPr>
          <a:xfrm>
            <a:off x="5940929" y="3311507"/>
            <a:ext cx="2377646" cy="951058"/>
          </a:xfrm>
          <a:prstGeom prst="rect">
            <a:avLst/>
          </a:prstGeom>
        </p:spPr>
      </p:pic>
      <p:pic>
        <p:nvPicPr>
          <p:cNvPr id="6" name="Picture 5"/>
          <p:cNvPicPr>
            <a:picLocks noChangeAspect="1"/>
          </p:cNvPicPr>
          <p:nvPr/>
        </p:nvPicPr>
        <p:blipFill>
          <a:blip r:embed="rId6"/>
          <a:stretch>
            <a:fillRect/>
          </a:stretch>
        </p:blipFill>
        <p:spPr>
          <a:xfrm>
            <a:off x="5791564" y="4479550"/>
            <a:ext cx="2676376" cy="755970"/>
          </a:xfrm>
          <a:prstGeom prst="rect">
            <a:avLst/>
          </a:prstGeom>
        </p:spPr>
      </p:pic>
    </p:spTree>
    <p:extLst>
      <p:ext uri="{BB962C8B-B14F-4D97-AF65-F5344CB8AC3E}">
        <p14:creationId xmlns:p14="http://schemas.microsoft.com/office/powerpoint/2010/main" val="14598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idx="1"/>
          </p:nvPr>
        </p:nvSpPr>
        <p:spPr>
          <a:xfrm>
            <a:off x="4572000" y="2945547"/>
            <a:ext cx="4572000" cy="3075244"/>
          </a:xfrm>
        </p:spPr>
        <p:txBody>
          <a:bodyPr vert="horz">
            <a:normAutofit/>
          </a:bodyPr>
          <a:lstStyle/>
          <a:p>
            <a:pPr marL="0" indent="0">
              <a:buNone/>
            </a:pPr>
            <a:endParaRPr lang="en-US" sz="1900" dirty="0"/>
          </a:p>
          <a:p>
            <a:r>
              <a:rPr lang="en-GB" sz="1900" dirty="0"/>
              <a:t>Given the global consequences of a NEO impact and the resources required to prevent a collision, </a:t>
            </a:r>
            <a:r>
              <a:rPr lang="en-GB" sz="1900" b="1" dirty="0"/>
              <a:t>UNOOSA and COPUOS have been actively involved in the international discourse and dialogue</a:t>
            </a:r>
            <a:r>
              <a:rPr lang="en-GB" sz="1900" dirty="0"/>
              <a:t>, raising awareness and promoting global cooperation on NEO-related issues.</a:t>
            </a:r>
          </a:p>
          <a:p>
            <a:endParaRPr lang="en-GB" sz="1900" dirty="0"/>
          </a:p>
        </p:txBody>
      </p:sp>
      <p:sp>
        <p:nvSpPr>
          <p:cNvPr id="3" name="Title 2"/>
          <p:cNvSpPr>
            <a:spLocks noGrp="1"/>
          </p:cNvSpPr>
          <p:nvPr>
            <p:ph type="title"/>
          </p:nvPr>
        </p:nvSpPr>
        <p:spPr/>
        <p:txBody>
          <a:bodyPr vert="horz" lIns="91440" tIns="45720" rIns="91440" bIns="45720" rtlCol="0" anchor="ctr">
            <a:noAutofit/>
          </a:bodyPr>
          <a:lstStyle/>
          <a:p>
            <a:r>
              <a:rPr lang="en-GB" sz="3000" b="1" dirty="0">
                <a:solidFill>
                  <a:srgbClr val="285C8D"/>
                </a:solidFill>
              </a:rPr>
              <a:t>UNOOSA and NEOs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10" t="780" r="-538" b="-780"/>
          <a:stretch/>
        </p:blipFill>
        <p:spPr>
          <a:xfrm>
            <a:off x="112064" y="2115679"/>
            <a:ext cx="4459936" cy="4459936"/>
          </a:xfrm>
          <a:prstGeom prst="rect">
            <a:avLst/>
          </a:prstGeom>
        </p:spPr>
      </p:pic>
    </p:spTree>
    <p:extLst>
      <p:ext uri="{BB962C8B-B14F-4D97-AF65-F5344CB8AC3E}">
        <p14:creationId xmlns:p14="http://schemas.microsoft.com/office/powerpoint/2010/main" val="387060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63DCB39-6A82-DE43-BE87-7AC85BB4403C}"/>
              </a:ext>
            </a:extLst>
          </p:cNvPr>
          <p:cNvSpPr>
            <a:spLocks noGrp="1"/>
          </p:cNvSpPr>
          <p:nvPr>
            <p:ph type="body" orient="vert" idx="1"/>
          </p:nvPr>
        </p:nvSpPr>
        <p:spPr>
          <a:xfrm rot="16200000">
            <a:off x="2787068" y="148112"/>
            <a:ext cx="3901636" cy="8218469"/>
          </a:xfrm>
        </p:spPr>
        <p:txBody>
          <a:bodyPr>
            <a:normAutofit fontScale="85000" lnSpcReduction="20000"/>
          </a:bodyPr>
          <a:lstStyle/>
          <a:p>
            <a:r>
              <a:rPr lang="en-GB" sz="3200" dirty="0">
                <a:solidFill>
                  <a:schemeClr val="tx1">
                    <a:lumMod val="95000"/>
                    <a:lumOff val="5000"/>
                  </a:schemeClr>
                </a:solidFill>
              </a:rPr>
              <a:t>UNOOSA, IAWN, SMPAG Brochure: </a:t>
            </a:r>
            <a:r>
              <a:rPr lang="en-GB" sz="3200" b="1" dirty="0">
                <a:solidFill>
                  <a:schemeClr val="tx1">
                    <a:lumMod val="95000"/>
                    <a:lumOff val="5000"/>
                  </a:schemeClr>
                </a:solidFill>
              </a:rPr>
              <a:t>Near-Earth Objects and Planetary Defence (ST/SPACE/73</a:t>
            </a:r>
            <a:r>
              <a:rPr lang="en-GB" sz="3200" dirty="0">
                <a:solidFill>
                  <a:schemeClr val="tx1">
                    <a:lumMod val="95000"/>
                    <a:lumOff val="5000"/>
                  </a:schemeClr>
                </a:solidFill>
              </a:rPr>
              <a:t>), published June 2018, see </a:t>
            </a:r>
            <a:r>
              <a:rPr lang="en-GB" sz="3200" dirty="0">
                <a:solidFill>
                  <a:schemeClr val="tx1">
                    <a:lumMod val="95000"/>
                    <a:lumOff val="5000"/>
                  </a:schemeClr>
                </a:solidFill>
                <a:hlinkClick r:id="rId2"/>
              </a:rPr>
              <a:t>www.unoosa.org</a:t>
            </a:r>
            <a:endParaRPr lang="en-GB" sz="3200" dirty="0">
              <a:solidFill>
                <a:schemeClr val="tx1">
                  <a:lumMod val="95000"/>
                  <a:lumOff val="5000"/>
                </a:schemeClr>
              </a:solidFill>
            </a:endParaRPr>
          </a:p>
          <a:p>
            <a:pPr marL="0" indent="0">
              <a:buNone/>
            </a:pPr>
            <a:endParaRPr lang="en-GB" sz="3200" dirty="0">
              <a:solidFill>
                <a:schemeClr val="tx1">
                  <a:lumMod val="95000"/>
                  <a:lumOff val="5000"/>
                </a:schemeClr>
              </a:solidFill>
            </a:endParaRPr>
          </a:p>
          <a:p>
            <a:r>
              <a:rPr lang="en-GB" sz="3200" b="1" dirty="0">
                <a:solidFill>
                  <a:schemeClr val="tx1">
                    <a:lumMod val="95000"/>
                    <a:lumOff val="5000"/>
                  </a:schemeClr>
                </a:solidFill>
              </a:rPr>
              <a:t>Acta </a:t>
            </a:r>
            <a:r>
              <a:rPr lang="en-GB" sz="3200" b="1" dirty="0" err="1">
                <a:solidFill>
                  <a:schemeClr val="tx1">
                    <a:lumMod val="95000"/>
                    <a:lumOff val="5000"/>
                  </a:schemeClr>
                </a:solidFill>
              </a:rPr>
              <a:t>Astronautica</a:t>
            </a:r>
            <a:r>
              <a:rPr lang="en-GB" sz="3200" b="1" dirty="0">
                <a:solidFill>
                  <a:schemeClr val="tx1">
                    <a:lumMod val="95000"/>
                    <a:lumOff val="5000"/>
                  </a:schemeClr>
                </a:solidFill>
              </a:rPr>
              <a:t> paper</a:t>
            </a:r>
            <a:r>
              <a:rPr lang="en-GB" sz="3200" dirty="0">
                <a:solidFill>
                  <a:schemeClr val="tx1">
                    <a:lumMod val="95000"/>
                    <a:lumOff val="5000"/>
                  </a:schemeClr>
                </a:solidFill>
              </a:rPr>
              <a:t>,  as a follow-up to PDC 2017, on the work of IAWN, SMPAG and UN in the area of NEOs and planetary defence</a:t>
            </a:r>
          </a:p>
          <a:p>
            <a:pPr marL="0" indent="0">
              <a:buNone/>
            </a:pPr>
            <a:endParaRPr lang="en-GB" sz="3200" dirty="0">
              <a:solidFill>
                <a:schemeClr val="tx1">
                  <a:lumMod val="95000"/>
                  <a:lumOff val="5000"/>
                </a:schemeClr>
              </a:solidFill>
            </a:endParaRPr>
          </a:p>
          <a:p>
            <a:pPr lvl="0"/>
            <a:r>
              <a:rPr lang="en-US" sz="3200" dirty="0"/>
              <a:t>Attempt to rename the agenda item of the Scientific and Technical Subcommittee on NEOs to “Near-Earth objects and planetary </a:t>
            </a:r>
            <a:r>
              <a:rPr lang="en-US" sz="3200" dirty="0" err="1"/>
              <a:t>defence</a:t>
            </a:r>
            <a:r>
              <a:rPr lang="en-US" sz="3200" dirty="0"/>
              <a:t>”.</a:t>
            </a:r>
          </a:p>
          <a:p>
            <a:pPr marL="0" indent="0">
              <a:buNone/>
            </a:pPr>
            <a:endParaRPr lang="en-US" dirty="0"/>
          </a:p>
        </p:txBody>
      </p:sp>
      <p:sp>
        <p:nvSpPr>
          <p:cNvPr id="3" name="Title 2">
            <a:extLst>
              <a:ext uri="{FF2B5EF4-FFF2-40B4-BE49-F238E27FC236}">
                <a16:creationId xmlns:a16="http://schemas.microsoft.com/office/drawing/2014/main" id="{C0C73DA1-7068-A149-B94C-939C7562888D}"/>
              </a:ext>
            </a:extLst>
          </p:cNvPr>
          <p:cNvSpPr>
            <a:spLocks noGrp="1"/>
          </p:cNvSpPr>
          <p:nvPr>
            <p:ph type="title"/>
          </p:nvPr>
        </p:nvSpPr>
        <p:spPr>
          <a:xfrm>
            <a:off x="628650" y="1326204"/>
            <a:ext cx="7886700" cy="980324"/>
          </a:xfrm>
        </p:spPr>
        <p:txBody>
          <a:bodyPr/>
          <a:lstStyle/>
          <a:p>
            <a:r>
              <a:rPr lang="en-US" b="1" dirty="0"/>
              <a:t>Developments since the 10</a:t>
            </a:r>
            <a:r>
              <a:rPr lang="en-US" b="1" baseline="30000" dirty="0"/>
              <a:t>th</a:t>
            </a:r>
            <a:r>
              <a:rPr lang="en-US" b="1" dirty="0"/>
              <a:t> SMPAG MEETING</a:t>
            </a:r>
            <a:r>
              <a:rPr lang="en-US" b="1" baseline="30000" dirty="0"/>
              <a:t> </a:t>
            </a:r>
            <a:r>
              <a:rPr lang="en-US" b="1" dirty="0"/>
              <a:t> </a:t>
            </a:r>
          </a:p>
        </p:txBody>
      </p:sp>
    </p:spTree>
    <p:extLst>
      <p:ext uri="{BB962C8B-B14F-4D97-AF65-F5344CB8AC3E}">
        <p14:creationId xmlns:p14="http://schemas.microsoft.com/office/powerpoint/2010/main" val="94196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15D40-2A0F-EB4A-AB66-3437E7CF0C07}"/>
              </a:ext>
            </a:extLst>
          </p:cNvPr>
          <p:cNvSpPr>
            <a:spLocks noGrp="1"/>
          </p:cNvSpPr>
          <p:nvPr>
            <p:ph type="title"/>
          </p:nvPr>
        </p:nvSpPr>
        <p:spPr/>
        <p:txBody>
          <a:bodyPr/>
          <a:lstStyle/>
          <a:p>
            <a:endParaRPr lang="en-US"/>
          </a:p>
        </p:txBody>
      </p:sp>
      <p:pic>
        <p:nvPicPr>
          <p:cNvPr id="14" name="Picture 13">
            <a:extLst>
              <a:ext uri="{FF2B5EF4-FFF2-40B4-BE49-F238E27FC236}">
                <a16:creationId xmlns:a16="http://schemas.microsoft.com/office/drawing/2014/main" id="{B499B8A3-89E9-A845-9D66-7806A0412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058"/>
            <a:ext cx="9144000" cy="6453941"/>
          </a:xfrm>
          <a:prstGeom prst="rect">
            <a:avLst/>
          </a:prstGeom>
        </p:spPr>
      </p:pic>
    </p:spTree>
    <p:extLst>
      <p:ext uri="{BB962C8B-B14F-4D97-AF65-F5344CB8AC3E}">
        <p14:creationId xmlns:p14="http://schemas.microsoft.com/office/powerpoint/2010/main" val="77365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doc\UNISPACE+50 Project Team\UNISPACE+50 Branding\Unispace 50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05345"/>
            <a:ext cx="9144000" cy="56526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064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953370"/>
            <a:ext cx="8851772" cy="3352056"/>
          </a:xfrm>
        </p:spPr>
        <p:txBody>
          <a:bodyPr>
            <a:noAutofit/>
          </a:bodyPr>
          <a:lstStyle/>
          <a:p>
            <a:pPr algn="just">
              <a:buFont typeface="Wingdings"/>
              <a:buChar char="Ø"/>
            </a:pPr>
            <a:r>
              <a:rPr lang="en-GB" sz="1900" b="1" dirty="0">
                <a:solidFill>
                  <a:srgbClr val="285C8D"/>
                </a:solidFill>
              </a:rPr>
              <a:t>UNISPACE III in 1999 </a:t>
            </a:r>
            <a:r>
              <a:rPr lang="en-GB" sz="1900" b="1" dirty="0"/>
              <a:t>paves the way towards establishing SMPAG and IAWN –  key mechanisms at a global level for strengthening the coordination in the area of planetary defence and preparing for an international coordinated response to the threats posed to Earth by NEOs</a:t>
            </a:r>
          </a:p>
          <a:p>
            <a:pPr algn="just">
              <a:buFont typeface="Wingdings"/>
              <a:buChar char="Ø"/>
            </a:pPr>
            <a:r>
              <a:rPr lang="en-US" sz="1900" b="1" dirty="0">
                <a:solidFill>
                  <a:srgbClr val="255786"/>
                </a:solidFill>
              </a:rPr>
              <a:t>UNISPACE+50 in 2018</a:t>
            </a:r>
            <a:r>
              <a:rPr lang="en-US" sz="1900" b="1" dirty="0"/>
              <a:t>: UNOOSA closely cooperates with both IAWN and SMPAG, and besides its mandate as a secretariat to SMPAG has an observer status to both entities, while also supporting IAWN in information dissemination</a:t>
            </a:r>
            <a:endParaRPr lang="en-GB" sz="1900" b="1" dirty="0"/>
          </a:p>
          <a:p>
            <a:pPr algn="just">
              <a:buFont typeface="Wingdings"/>
              <a:buChar char="Ø"/>
            </a:pPr>
            <a:r>
              <a:rPr lang="en-GB" sz="1900" b="1" dirty="0"/>
              <a:t> </a:t>
            </a:r>
            <a:r>
              <a:rPr lang="en-GB" sz="1900" b="1" dirty="0">
                <a:solidFill>
                  <a:srgbClr val="255786"/>
                </a:solidFill>
              </a:rPr>
              <a:t>GOAL</a:t>
            </a:r>
            <a:r>
              <a:rPr lang="en-GB" sz="1900" b="1" dirty="0"/>
              <a:t>: </a:t>
            </a:r>
            <a:r>
              <a:rPr lang="en-GB" sz="1900" dirty="0"/>
              <a:t>to </a:t>
            </a:r>
            <a:r>
              <a:rPr lang="en-GB" sz="1900" b="1" dirty="0"/>
              <a:t>ensure that all countries</a:t>
            </a:r>
            <a:r>
              <a:rPr lang="en-GB" sz="1900" dirty="0"/>
              <a:t>, in particular developing nations with limited capacity to monitor, predict and mitigate a NEO impact, </a:t>
            </a:r>
            <a:r>
              <a:rPr lang="en-GB" sz="1900" b="1" dirty="0"/>
              <a:t>are aware of potential risks</a:t>
            </a:r>
            <a:r>
              <a:rPr lang="en-GB" sz="1900" dirty="0"/>
              <a:t> and to ensure </a:t>
            </a:r>
            <a:r>
              <a:rPr lang="en-GB" sz="1900" b="1" dirty="0"/>
              <a:t>effectiveness of emergency response </a:t>
            </a:r>
            <a:r>
              <a:rPr lang="en-GB" sz="1900" dirty="0"/>
              <a:t>and the subsequent </a:t>
            </a:r>
            <a:r>
              <a:rPr lang="en-GB" sz="1900" b="1" dirty="0"/>
              <a:t>disaster management</a:t>
            </a:r>
            <a:r>
              <a:rPr lang="en-GB" sz="1900" dirty="0"/>
              <a:t>.</a:t>
            </a:r>
          </a:p>
          <a:p>
            <a:pPr algn="just">
              <a:buFont typeface="Wingdings"/>
              <a:buChar char="Ø"/>
            </a:pPr>
            <a:endParaRPr lang="en-GB" sz="1900" b="1" dirty="0"/>
          </a:p>
          <a:p>
            <a:pPr algn="just">
              <a:buFont typeface="Wingdings"/>
              <a:buChar char="Ø"/>
            </a:pPr>
            <a:endParaRPr lang="en-GB" sz="1900" b="1" dirty="0"/>
          </a:p>
          <a:p>
            <a:pPr algn="just">
              <a:buFont typeface="Wingdings"/>
              <a:buChar char="Ø"/>
            </a:pPr>
            <a:endParaRPr lang="en-GB" sz="1900" dirty="0"/>
          </a:p>
        </p:txBody>
      </p:sp>
      <p:sp>
        <p:nvSpPr>
          <p:cNvPr id="5" name="Title 1"/>
          <p:cNvSpPr txBox="1">
            <a:spLocks/>
          </p:cNvSpPr>
          <p:nvPr/>
        </p:nvSpPr>
        <p:spPr>
          <a:xfrm>
            <a:off x="123825" y="1238250"/>
            <a:ext cx="8727947" cy="715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285C8D"/>
                </a:solidFill>
                <a:effectLst/>
                <a:uLnTx/>
                <a:uFillTx/>
                <a:latin typeface="Calibri" panose="020F0502020204030204"/>
                <a:ea typeface="+mj-ea"/>
                <a:cs typeface="Arial" panose="020B0604020202020204" pitchFamily="34" charset="0"/>
              </a:rPr>
              <a:t>From</a:t>
            </a:r>
            <a:r>
              <a:rPr kumimoji="0" lang="en-GB" sz="3000" b="1" i="0" u="none" strike="noStrike" kern="1200" cap="none" spc="0" normalizeH="0" noProof="0" dirty="0">
                <a:ln>
                  <a:noFill/>
                </a:ln>
                <a:solidFill>
                  <a:srgbClr val="285C8D"/>
                </a:solidFill>
                <a:effectLst/>
                <a:uLnTx/>
                <a:uFillTx/>
                <a:latin typeface="Calibri" panose="020F0502020204030204"/>
                <a:ea typeface="+mj-ea"/>
                <a:cs typeface="Arial" panose="020B0604020202020204" pitchFamily="34" charset="0"/>
              </a:rPr>
              <a:t> UNISPACE III to UNISPACE+50 in 2018</a:t>
            </a:r>
            <a:endParaRPr kumimoji="0" lang="en-GB" sz="3000" b="1" i="0" u="none" strike="noStrike" kern="1200" cap="none" spc="0" normalizeH="0" baseline="0" noProof="0" dirty="0">
              <a:ln>
                <a:noFill/>
              </a:ln>
              <a:solidFill>
                <a:srgbClr val="285C8D"/>
              </a:solidFill>
              <a:effectLst/>
              <a:uLnTx/>
              <a:uFillTx/>
              <a:latin typeface="Calibri" panose="020F0502020204030204"/>
              <a:ea typeface="+mj-ea"/>
              <a:cs typeface="Arial" panose="020B0604020202020204" pitchFamily="34" charset="0"/>
            </a:endParaRPr>
          </a:p>
        </p:txBody>
      </p:sp>
      <p:pic>
        <p:nvPicPr>
          <p:cNvPr id="6" name="Picture 2" descr="G:\doc\UNISPACE+50 Project Team\UNISPACE+50 Branding\Unispace 50_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4750" y="4848225"/>
            <a:ext cx="5429250" cy="2009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09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103" y="1700705"/>
            <a:ext cx="6195508"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UNISPACE+50 in June 2018 included a </a:t>
            </a:r>
            <a:r>
              <a:rPr kumimoji="0" lang="en-US" sz="17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symposium, a COPUOS High- level segment</a:t>
            </a:r>
            <a:r>
              <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side events, and a week-long exhibition.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The symposium panels gave stakeholders the opportunity to take note and discuss various relevant issues in the areas of </a:t>
            </a:r>
            <a:r>
              <a:rPr kumimoji="0" lang="en-US" sz="17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Space and Civil Society, Space and Industries, Space and Women and Space and Youth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COPUOS high level segment allowed Member States to articulate their views on relevant space issues and </a:t>
            </a:r>
            <a:r>
              <a:rPr kumimoji="0" lang="en-US" sz="17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commit to the development of “Space2030” Agenda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Major step for global space governance and towards the successful fulfilment of </a:t>
            </a: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SDG targets and Space2030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400 Participants at the Symposium, 800 Participants at the High-level Segment</a:t>
            </a:r>
          </a:p>
        </p:txBody>
      </p:sp>
      <p:sp>
        <p:nvSpPr>
          <p:cNvPr id="8" name="Rectángulo 2"/>
          <p:cNvSpPr/>
          <p:nvPr/>
        </p:nvSpPr>
        <p:spPr>
          <a:xfrm>
            <a:off x="6336613" y="2314619"/>
            <a:ext cx="2683799" cy="1200329"/>
          </a:xfrm>
          <a:prstGeom prst="rect">
            <a:avLst/>
          </a:prstGeom>
          <a:solidFill>
            <a:schemeClr val="tx2">
              <a:lumMod val="20000"/>
              <a:lumOff val="80000"/>
            </a:schemeClr>
          </a:solidFill>
          <a:scene3d>
            <a:camera prst="orthographicFront"/>
            <a:lightRig rig="threePt" dir="t"/>
          </a:scene3d>
          <a:sp3d>
            <a:bevelT w="38100"/>
            <a:bevelB/>
          </a:sp3d>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29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heads or high ranking representatives of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Space Agencies attended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ángulo 2"/>
          <p:cNvSpPr/>
          <p:nvPr/>
        </p:nvSpPr>
        <p:spPr>
          <a:xfrm>
            <a:off x="6336611" y="3449351"/>
            <a:ext cx="2683799" cy="2031325"/>
          </a:xfrm>
          <a:prstGeom prst="rect">
            <a:avLst/>
          </a:prstGeom>
          <a:solidFill>
            <a:schemeClr val="tx2">
              <a:lumMod val="20000"/>
              <a:lumOff val="80000"/>
            </a:schemeClr>
          </a:solidFill>
          <a:scene3d>
            <a:camera prst="orthographicFront"/>
            <a:lightRig rig="threePt" dir="t"/>
          </a:scene3d>
          <a:sp3d>
            <a:bevelT w="38100"/>
          </a:sp3d>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UNOOSA signed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several agreements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governments, space agencies and private companies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ángulo 2"/>
          <p:cNvSpPr/>
          <p:nvPr/>
        </p:nvSpPr>
        <p:spPr>
          <a:xfrm>
            <a:off x="6336613" y="5088083"/>
            <a:ext cx="2700000" cy="1200329"/>
          </a:xfrm>
          <a:prstGeom prst="rect">
            <a:avLst/>
          </a:prstGeom>
          <a:solidFill>
            <a:schemeClr val="tx2">
              <a:lumMod val="20000"/>
              <a:lumOff val="80000"/>
            </a:schemeClr>
          </a:solidFill>
          <a:scene3d>
            <a:camera prst="orthographicFront"/>
            <a:lightRig rig="threePt" dir="t"/>
          </a:scene3d>
          <a:sp3d>
            <a:bevelT w="38100"/>
          </a:sp3d>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Live in-flight call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with astronauts on the International Space Station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6879761" y="1864546"/>
            <a:ext cx="13392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rPr>
              <a:t>HIGHLIGHTS</a:t>
            </a:r>
          </a:p>
        </p:txBody>
      </p:sp>
      <p:sp>
        <p:nvSpPr>
          <p:cNvPr id="14" name="Title 1"/>
          <p:cNvSpPr txBox="1">
            <a:spLocks/>
          </p:cNvSpPr>
          <p:nvPr/>
        </p:nvSpPr>
        <p:spPr>
          <a:xfrm>
            <a:off x="146489" y="1212954"/>
            <a:ext cx="8856984" cy="642392"/>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285C8D"/>
                </a:solidFill>
                <a:effectLst/>
                <a:uLnTx/>
                <a:uFillTx/>
                <a:latin typeface="Calibri" panose="020F0502020204030204"/>
                <a:ea typeface="+mj-ea"/>
                <a:cs typeface="Arial" panose="020B0604020202020204" pitchFamily="34" charset="0"/>
              </a:rPr>
              <a:t>UNISPACE+50, 18-21</a:t>
            </a:r>
            <a:r>
              <a:rPr kumimoji="0" lang="en-GB" sz="3000" b="1" i="0" u="none" strike="noStrike" kern="1200" cap="none" spc="0" normalizeH="0" noProof="0" dirty="0">
                <a:ln>
                  <a:noFill/>
                </a:ln>
                <a:solidFill>
                  <a:srgbClr val="285C8D"/>
                </a:solidFill>
                <a:effectLst/>
                <a:uLnTx/>
                <a:uFillTx/>
                <a:latin typeface="Calibri" panose="020F0502020204030204"/>
                <a:ea typeface="+mj-ea"/>
                <a:cs typeface="Arial" panose="020B0604020202020204" pitchFamily="34" charset="0"/>
              </a:rPr>
              <a:t> June 2018</a:t>
            </a:r>
            <a:endParaRPr kumimoji="0" lang="en-GB" sz="3000" b="1" i="0" u="none" strike="noStrike" kern="1200" cap="none" spc="0" normalizeH="0" baseline="0" noProof="0" dirty="0">
              <a:ln>
                <a:noFill/>
              </a:ln>
              <a:solidFill>
                <a:srgbClr val="285C8D"/>
              </a:solidFill>
              <a:effectLst/>
              <a:uLnTx/>
              <a:uFillTx/>
              <a:latin typeface="Calibri" panose="020F0502020204030204"/>
              <a:ea typeface="+mj-ea"/>
              <a:cs typeface="Arial" panose="020B0604020202020204" pitchFamily="34" charset="0"/>
            </a:endParaRPr>
          </a:p>
        </p:txBody>
      </p:sp>
    </p:spTree>
    <p:extLst>
      <p:ext uri="{BB962C8B-B14F-4D97-AF65-F5344CB8AC3E}">
        <p14:creationId xmlns:p14="http://schemas.microsoft.com/office/powerpoint/2010/main" val="135130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037" t="1099" r="-4782"/>
          <a:stretch/>
        </p:blipFill>
        <p:spPr>
          <a:xfrm>
            <a:off x="-9940" y="0"/>
            <a:ext cx="9750840" cy="6858000"/>
          </a:xfrm>
          <a:prstGeom prst="rect">
            <a:avLst/>
          </a:prstGeom>
        </p:spPr>
      </p:pic>
      <p:sp>
        <p:nvSpPr>
          <p:cNvPr id="8" name="TextBox 7"/>
          <p:cNvSpPr txBox="1"/>
          <p:nvPr/>
        </p:nvSpPr>
        <p:spPr>
          <a:xfrm>
            <a:off x="242049" y="199033"/>
            <a:ext cx="8644775" cy="15696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Dedicated resolution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“Fiftieth anniversary of the first United Nations Conference on the Exploration and Peaceful Uses of Outer Space: space as a driver of sustainable development“ endorsed by UN COPUOS for adoption at 2018 UN GA</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7"/>
          <p:cNvSpPr txBox="1"/>
          <p:nvPr/>
        </p:nvSpPr>
        <p:spPr>
          <a:xfrm>
            <a:off x="4865480" y="4395787"/>
            <a:ext cx="4486690" cy="24622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Invites COPUOS to continue </a:t>
            </a:r>
            <a:r>
              <a:rPr kumimoji="0" lang="en-US" sz="2200" i="0" u="none" strike="noStrike" kern="1200" cap="none" spc="0" normalizeH="0" baseline="0" noProof="0" dirty="0">
                <a:ln>
                  <a:noFill/>
                </a:ln>
                <a:solidFill>
                  <a:prstClr val="white"/>
                </a:solidFill>
                <a:effectLst/>
                <a:uLnTx/>
                <a:uFillTx/>
                <a:latin typeface="Calibri" panose="020F0502020204030204"/>
                <a:ea typeface="+mn-ea"/>
                <a:cs typeface="+mn-cs"/>
              </a:rPr>
              <a:t>to develop, a </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“Space2030” agenda and implementation plan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and to provide the UNGA with the outcome of its work for consideration by the Assembly at its seventy-fifth session in 2020</a:t>
            </a:r>
            <a:endParaRPr kumimoji="0" lang="en-GB"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016009"/>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85C0FB"/>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FA0DB"/>
      </a:hlink>
      <a:folHlink>
        <a:srgbClr val="F78D3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6301</TotalTime>
  <Words>1230</Words>
  <Application>Microsoft Macintosh PowerPoint</Application>
  <PresentationFormat>On-screen Show (4:3)</PresentationFormat>
  <Paragraphs>97</Paragraphs>
  <Slides>17</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Arial</vt:lpstr>
      <vt:lpstr>Calibri</vt:lpstr>
      <vt:lpstr>Calibri Light</vt:lpstr>
      <vt:lpstr>Cambria Math</vt:lpstr>
      <vt:lpstr>Franklin Gothic Medium Cond</vt:lpstr>
      <vt:lpstr>Wingdings</vt:lpstr>
      <vt:lpstr>2_Office Theme</vt:lpstr>
      <vt:lpstr>Office Theme</vt:lpstr>
      <vt:lpstr>5_Office Theme</vt:lpstr>
      <vt:lpstr>Custom Design</vt:lpstr>
      <vt:lpstr>1_Custom Design</vt:lpstr>
      <vt:lpstr>PowerPoint Presentation</vt:lpstr>
      <vt:lpstr>PowerPoint Presentation</vt:lpstr>
      <vt:lpstr>UNOOSA and NEOs</vt:lpstr>
      <vt:lpstr>Developments since the 10th SMPAG MEETING  </vt:lpstr>
      <vt:lpstr>PowerPoint Presentation</vt:lpstr>
      <vt:lpstr>PowerPoint Presentation</vt:lpstr>
      <vt:lpstr>PowerPoint Presentation</vt:lpstr>
      <vt:lpstr>PowerPoint Presentation</vt:lpstr>
      <vt:lpstr>PowerPoint Presentation</vt:lpstr>
      <vt:lpstr>PowerPoint Presentation</vt:lpstr>
      <vt:lpstr>“Space2030” and planetary defence</vt:lpstr>
      <vt:lpstr>“Space2030”, SDGs and planetary defence</vt:lpstr>
      <vt:lpstr>Newly established COPUOS Working Group on “Space2030”</vt:lpstr>
      <vt:lpstr>Space resources in the context of COPUOS, Legal Subcommittee  </vt:lpstr>
      <vt:lpstr>SMPAG and IAWN in the context of COPUOS, Scientific and Technical Subcommittee  </vt:lpstr>
      <vt:lpstr>International Asteroid Day </vt:lpstr>
      <vt:lpstr>PowerPoint Presentation</vt:lpstr>
    </vt:vector>
  </TitlesOfParts>
  <Company>UNOG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Fila</dc:creator>
  <cp:lastModifiedBy>Microsoft Office User</cp:lastModifiedBy>
  <cp:revision>197</cp:revision>
  <cp:lastPrinted>2018-08-08T14:54:36Z</cp:lastPrinted>
  <dcterms:created xsi:type="dcterms:W3CDTF">2018-06-26T09:45:02Z</dcterms:created>
  <dcterms:modified xsi:type="dcterms:W3CDTF">2018-10-18T19:27:32Z</dcterms:modified>
</cp:coreProperties>
</file>