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36"/>
  </p:normalViewPr>
  <p:slideViewPr>
    <p:cSldViewPr snapToGrid="0" snapToObjects="1">
      <p:cViewPr>
        <p:scale>
          <a:sx n="81" d="100"/>
          <a:sy n="81" d="100"/>
        </p:scale>
        <p:origin x="1752" y="8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4B26-1B6C-904E-A84F-3C8A200E1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EAD89-8303-5C49-B63E-6DCECFEB2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EB0C6-883E-C64B-9F9A-D39AB1167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05D-EBC7-024A-99B8-9EAB2F76E74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4CD83-02AA-424B-859D-A9385106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B1007-7373-CD45-8F53-E79DF094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A8C-7269-D041-9EE8-E408BB5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8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A8E8-2444-6749-9A60-A3018792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E3DB2-6F4C-FE46-9626-D3003259E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8FDB9-ED4E-B442-867D-53AA9065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05D-EBC7-024A-99B8-9EAB2F76E74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A23ED-3AA6-6347-B079-5C2071AD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04E4F-C9B1-2B4C-962C-93BB261C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A8C-7269-D041-9EE8-E408BB5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3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1A145D-BDB2-BA4E-8202-2DEA46E0A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59A7-C0B9-A34B-BEF4-679DD5E0A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AC2E-56CD-194C-945A-90434037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05D-EBC7-024A-99B8-9EAB2F76E74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5AD48-1FF9-3F4C-A57E-6E2AC61A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CE461-C2E2-164D-A2AF-2290FFEF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A8C-7269-D041-9EE8-E408BB5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7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FD268-6F49-8043-9AB0-E3E91148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B3339-578D-E44B-96B2-636B09E70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E958C-D855-8043-B475-EFE1F219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05D-EBC7-024A-99B8-9EAB2F76E74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429DF-0682-8142-84DB-C2F88711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8C7A5-D474-2142-B0D0-F5FEAE5E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A8C-7269-D041-9EE8-E408BB5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7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3D5C-67A6-314C-B64D-A41101137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A18C4-4674-F941-86A3-54E4F5D12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CEE95-33C4-D94F-BEF3-6A2ED9177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05D-EBC7-024A-99B8-9EAB2F76E74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4C20A-E037-4545-8352-923D54D7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74FFC-4026-2647-B23F-D8E364C7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A8C-7269-D041-9EE8-E408BB5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2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08D5-7EE5-5E42-8BDE-F24A7887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9CF32-FA8E-F442-96FC-DD00C8B49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11B28-6BB5-5646-AC31-E5AF1923A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F1534-CCCA-3544-898F-624220081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05D-EBC7-024A-99B8-9EAB2F76E74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4C31E-FC8B-A847-B0F7-69F0AFF0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591F8-3D4E-414F-AFC3-8842C95F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A8C-7269-D041-9EE8-E408BB5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3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37E39-75B2-634D-9285-CFA48C80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9874F-C584-7F45-B1F0-10668F440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FE7E9-DEFE-8A4F-A100-72063D49B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295DF8-9446-EB49-9FD3-F0ED19D00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68FB82-4000-384E-9973-9DE29BDB4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7194B8-F277-8343-96BF-A719C023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05D-EBC7-024A-99B8-9EAB2F76E74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3328F6-3172-BB49-BE34-EFDCE56C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172296-D08D-114C-9942-932F457B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A8C-7269-D041-9EE8-E408BB5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20DA4-FA3A-3540-9011-282D6BAE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7432F-649D-F041-AE54-B0584995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05D-EBC7-024A-99B8-9EAB2F76E74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798C-590E-F44A-A370-660A2198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6F1D5-6CD7-F743-982F-815FA330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A8C-7269-D041-9EE8-E408BB5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2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87DB0-7E1F-7449-871C-CC3DEC2B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05D-EBC7-024A-99B8-9EAB2F76E74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BFCC9-477D-7E42-945A-8311C594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F0ED0-6764-9D46-9B24-B459296F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A8C-7269-D041-9EE8-E408BB5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E5DA-DC19-8F4A-85F4-E85E8712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473B8-D0F1-204B-864C-6C2011B43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EC21D-FFFC-B54A-BB3A-0F8CB76C3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2099B-6B48-774B-AD59-01F32643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05D-EBC7-024A-99B8-9EAB2F76E74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4E833-241D-A34E-82C9-91B6B89F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AC5F8-EB1F-F44A-A774-E0FDFF5F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A8C-7269-D041-9EE8-E408BB5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7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1E6E3-B4E6-1742-86B0-4D82989E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4F4678-4133-4D42-8841-1D4DC4FFB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C69BE-96D9-B849-8D82-568249279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8D588-C64D-354A-A7DD-74A64E462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05D-EBC7-024A-99B8-9EAB2F76E74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03E00-B12C-CC43-ABD7-6B6DC135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5236F-7E6E-7B43-82D3-5707B974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A8C-7269-D041-9EE8-E408BB5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2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E4BA7-6F5B-BF42-8DC8-5DEA67DE0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5E0B2-C121-2A48-A6E9-0E139BEA7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488B0-5F8F-1242-8EE3-6B9DD1D34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505D-EBC7-024A-99B8-9EAB2F76E749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ADDEC-F287-914E-87FB-7D5718BD7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CCB8-6DE5-504C-8A10-408732A84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D4A8C-7269-D041-9EE8-E408BB57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0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C3CA28-3EE5-A242-8029-5A61FD47AF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19206" cy="6864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AD069F-8105-4941-BA48-1E23B149AE05}"/>
              </a:ext>
            </a:extLst>
          </p:cNvPr>
          <p:cNvSpPr txBox="1"/>
          <p:nvPr/>
        </p:nvSpPr>
        <p:spPr>
          <a:xfrm>
            <a:off x="2090056" y="261257"/>
            <a:ext cx="8194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1999 KW</a:t>
            </a:r>
            <a:r>
              <a:rPr lang="en-US" sz="4000" b="1" baseline="-25000" dirty="0">
                <a:solidFill>
                  <a:srgbClr val="FFFF00"/>
                </a:solidFill>
              </a:rPr>
              <a:t>4</a:t>
            </a:r>
            <a:r>
              <a:rPr lang="en-US" sz="4000" b="1" dirty="0">
                <a:solidFill>
                  <a:srgbClr val="FFFF00"/>
                </a:solidFill>
              </a:rPr>
              <a:t> Observing Campaign Status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30156-4FC0-FB4B-AC5B-98AD2423601B}"/>
              </a:ext>
            </a:extLst>
          </p:cNvPr>
          <p:cNvSpPr txBox="1"/>
          <p:nvPr/>
        </p:nvSpPr>
        <p:spPr>
          <a:xfrm>
            <a:off x="10668000" y="6235337"/>
            <a:ext cx="119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C000"/>
                </a:solidFill>
              </a:rPr>
              <a:t>Rob Landis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9EB15-72FE-3949-93D4-63C48ECB92A6}"/>
              </a:ext>
            </a:extLst>
          </p:cNvPr>
          <p:cNvSpPr txBox="1"/>
          <p:nvPr/>
        </p:nvSpPr>
        <p:spPr>
          <a:xfrm>
            <a:off x="8530427" y="2659569"/>
            <a:ext cx="2735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1999 KW</a:t>
            </a:r>
            <a:r>
              <a:rPr lang="en-US" b="1" baseline="-25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4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on 27 April 2019</a:t>
            </a:r>
          </a:p>
          <a:p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Earth distance:  0.361 AU</a:t>
            </a:r>
          </a:p>
          <a:p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Sun distance:     0.768 AU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8BD4C-99D8-FD4F-8161-944246A59A28}"/>
              </a:ext>
            </a:extLst>
          </p:cNvPr>
          <p:cNvSpPr txBox="1"/>
          <p:nvPr/>
        </p:nvSpPr>
        <p:spPr>
          <a:xfrm>
            <a:off x="8449714" y="4244810"/>
            <a:ext cx="3184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28 days until close approach</a:t>
            </a:r>
          </a:p>
        </p:txBody>
      </p:sp>
    </p:spTree>
    <p:extLst>
      <p:ext uri="{BB962C8B-B14F-4D97-AF65-F5344CB8AC3E}">
        <p14:creationId xmlns:p14="http://schemas.microsoft.com/office/powerpoint/2010/main" val="1668713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0E7DCD-7C36-D647-9301-83424BAEE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023" y="0"/>
            <a:ext cx="12262023" cy="70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0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E9B6E-5840-F349-80FD-DF26675A0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7" y="1236617"/>
            <a:ext cx="10515600" cy="52948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Previous meeting in February 2019 in Vienna, IAWN signatories agreed to make 1999 KW</a:t>
            </a:r>
            <a:r>
              <a:rPr lang="en-US" baseline="-25000" dirty="0"/>
              <a:t>4</a:t>
            </a:r>
            <a:r>
              <a:rPr lang="en-US" dirty="0"/>
              <a:t>, a binary NEA, the next observing campaign target</a:t>
            </a:r>
          </a:p>
          <a:p>
            <a:r>
              <a:rPr lang="en-US" dirty="0"/>
              <a:t>An exercise to see what resources might be brought to bear on a relatively short notice</a:t>
            </a:r>
          </a:p>
          <a:p>
            <a:r>
              <a:rPr lang="en-US" dirty="0"/>
              <a:t>While 1999 KW</a:t>
            </a:r>
            <a:r>
              <a:rPr lang="en-US" baseline="-25000" dirty="0"/>
              <a:t>4</a:t>
            </a:r>
            <a:r>
              <a:rPr lang="en-US" dirty="0"/>
              <a:t> is relatively well-characterized binary system, could serve as a reasonable analog to prepare for other binary NEAs as well as fine-tuning plans to observe/support DART impact into </a:t>
            </a:r>
            <a:r>
              <a:rPr lang="en-US" dirty="0" err="1"/>
              <a:t>Didymos</a:t>
            </a:r>
            <a:r>
              <a:rPr lang="en-US" dirty="0"/>
              <a:t> system</a:t>
            </a:r>
          </a:p>
          <a:p>
            <a:r>
              <a:rPr lang="en-US" dirty="0"/>
              <a:t>IAWN has set up observing campaign webpage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Logistics</a:t>
            </a:r>
          </a:p>
          <a:p>
            <a:pPr lvl="1"/>
            <a:r>
              <a:rPr lang="en-US" dirty="0"/>
              <a:t>Points of contact</a:t>
            </a:r>
          </a:p>
          <a:p>
            <a:pPr lvl="1"/>
            <a:r>
              <a:rPr lang="en-US" dirty="0"/>
              <a:t>Disciplines</a:t>
            </a:r>
          </a:p>
          <a:p>
            <a:pPr lvl="1"/>
            <a:r>
              <a:rPr lang="en-US" dirty="0"/>
              <a:t>Assets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938BEC-EAC8-1F4C-AC78-3BC2B1A41559}"/>
              </a:ext>
            </a:extLst>
          </p:cNvPr>
          <p:cNvSpPr txBox="1">
            <a:spLocks/>
          </p:cNvSpPr>
          <p:nvPr/>
        </p:nvSpPr>
        <p:spPr>
          <a:xfrm>
            <a:off x="371856" y="-196300"/>
            <a:ext cx="11448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+mn-lt"/>
              </a:rPr>
              <a:t>1999 KW</a:t>
            </a:r>
            <a:r>
              <a:rPr lang="en-US" sz="5400" b="1" baseline="-25000" dirty="0">
                <a:latin typeface="+mn-lt"/>
              </a:rPr>
              <a:t>4</a:t>
            </a:r>
            <a:r>
              <a:rPr lang="en-US" sz="5400" b="1" dirty="0">
                <a:latin typeface="+mn-lt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18E9E0-78EA-E340-A6D0-53481CAA6A35}"/>
              </a:ext>
            </a:extLst>
          </p:cNvPr>
          <p:cNvCxnSpPr/>
          <p:nvPr/>
        </p:nvCxnSpPr>
        <p:spPr>
          <a:xfrm flipH="1">
            <a:off x="0" y="959168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D98636-D34B-EA4A-B7D0-B7FFE1874158}"/>
              </a:ext>
            </a:extLst>
          </p:cNvPr>
          <p:cNvSpPr txBox="1"/>
          <p:nvPr/>
        </p:nvSpPr>
        <p:spPr>
          <a:xfrm>
            <a:off x="2950463" y="4066903"/>
            <a:ext cx="571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http://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www.iawn.net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obscamp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/1999KW4/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8228AA-5915-5E41-8ADE-7D9FA344A6AF}"/>
              </a:ext>
            </a:extLst>
          </p:cNvPr>
          <p:cNvSpPr/>
          <p:nvPr/>
        </p:nvSpPr>
        <p:spPr>
          <a:xfrm>
            <a:off x="2950463" y="4005943"/>
            <a:ext cx="5716308" cy="67056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0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E9B6E-5840-F349-80FD-DF26675A0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52" y="1067979"/>
            <a:ext cx="10515600" cy="570728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Science coordination - Mike Kelley (NASA HQ)</a:t>
            </a:r>
          </a:p>
          <a:p>
            <a:r>
              <a:rPr lang="en-US" b="1" dirty="0"/>
              <a:t>Direct imaging – Marco </a:t>
            </a:r>
            <a:r>
              <a:rPr lang="en-US" b="1" dirty="0" err="1"/>
              <a:t>Micheli</a:t>
            </a:r>
            <a:r>
              <a:rPr lang="en-US" b="1" dirty="0"/>
              <a:t> (ESA)</a:t>
            </a:r>
          </a:p>
          <a:p>
            <a:pPr lvl="1"/>
            <a:r>
              <a:rPr lang="en-US" dirty="0"/>
              <a:t>VLT SPHERES (O. Hainaut (ESO) </a:t>
            </a:r>
            <a:r>
              <a:rPr lang="en-US" i="1" dirty="0"/>
              <a:t>et al</a:t>
            </a:r>
            <a:r>
              <a:rPr lang="en-US" dirty="0"/>
              <a:t>.)</a:t>
            </a:r>
          </a:p>
          <a:p>
            <a:pPr lvl="1"/>
            <a:r>
              <a:rPr lang="en-US" dirty="0"/>
              <a:t>HST WFC3 (A. Storrs (Towson Univ.) </a:t>
            </a:r>
            <a:r>
              <a:rPr lang="en-US" i="1" dirty="0"/>
              <a:t>et al</a:t>
            </a:r>
            <a:r>
              <a:rPr lang="en-US" dirty="0"/>
              <a:t>.)</a:t>
            </a:r>
          </a:p>
          <a:p>
            <a:pPr lvl="1"/>
            <a:r>
              <a:rPr lang="en-US" dirty="0"/>
              <a:t>Gemini South and North </a:t>
            </a:r>
            <a:r>
              <a:rPr lang="en-US" dirty="0" err="1"/>
              <a:t>Alopeke</a:t>
            </a:r>
            <a:r>
              <a:rPr lang="en-US" dirty="0"/>
              <a:t> &amp; Zorro (S. Howell, NASA ARC)</a:t>
            </a:r>
          </a:p>
          <a:p>
            <a:r>
              <a:rPr lang="en-US" b="1" dirty="0"/>
              <a:t>Photometric </a:t>
            </a:r>
            <a:r>
              <a:rPr lang="en-US" b="1" dirty="0" err="1"/>
              <a:t>lightcurve</a:t>
            </a:r>
            <a:r>
              <a:rPr lang="en-US" b="1" dirty="0"/>
              <a:t> – Petr </a:t>
            </a:r>
            <a:r>
              <a:rPr lang="en-US" b="1" dirty="0" err="1"/>
              <a:t>Pravec</a:t>
            </a:r>
            <a:r>
              <a:rPr lang="en-US" b="1" dirty="0"/>
              <a:t> (</a:t>
            </a:r>
            <a:r>
              <a:rPr lang="en-US" b="1" dirty="0" err="1"/>
              <a:t>Ondřejov</a:t>
            </a:r>
            <a:r>
              <a:rPr lang="en-US" b="1" dirty="0"/>
              <a:t> Observatory)</a:t>
            </a:r>
          </a:p>
          <a:p>
            <a:pPr lvl="1"/>
            <a:r>
              <a:rPr lang="en-US" dirty="0" err="1"/>
              <a:t>KMTNet</a:t>
            </a:r>
            <a:r>
              <a:rPr lang="en-US" dirty="0"/>
              <a:t>, OWL-net, various (Hong-</a:t>
            </a:r>
            <a:r>
              <a:rPr lang="en-US" dirty="0" err="1"/>
              <a:t>Kyu</a:t>
            </a:r>
            <a:r>
              <a:rPr lang="en-US" dirty="0"/>
              <a:t> Moon (KASI) </a:t>
            </a:r>
            <a:r>
              <a:rPr lang="en-US" i="1" dirty="0"/>
              <a:t>et al</a:t>
            </a:r>
            <a:r>
              <a:rPr lang="en-US" dirty="0"/>
              <a:t>.)</a:t>
            </a:r>
          </a:p>
          <a:p>
            <a:pPr lvl="1"/>
            <a:r>
              <a:rPr lang="en-US" dirty="0"/>
              <a:t>2.1-m, 0.77-m (Jose Valdes (INAOE))</a:t>
            </a:r>
          </a:p>
          <a:p>
            <a:pPr lvl="1"/>
            <a:r>
              <a:rPr lang="en-US" dirty="0"/>
              <a:t>LCO network (T. Lister (LCO))</a:t>
            </a:r>
          </a:p>
          <a:p>
            <a:pPr lvl="1"/>
            <a:r>
              <a:rPr lang="en-US" dirty="0"/>
              <a:t>0.61-m/1.0-m (Masa </a:t>
            </a:r>
            <a:r>
              <a:rPr lang="en-US" dirty="0" err="1"/>
              <a:t>Ishiguru</a:t>
            </a:r>
            <a:r>
              <a:rPr lang="en-US" dirty="0"/>
              <a:t> (Seoul Nat’l Univ.) </a:t>
            </a:r>
            <a:r>
              <a:rPr lang="en-US" i="1" dirty="0"/>
              <a:t>et al</a:t>
            </a:r>
            <a:r>
              <a:rPr lang="en-US" dirty="0"/>
              <a:t>.)</a:t>
            </a:r>
          </a:p>
          <a:p>
            <a:pPr lvl="1"/>
            <a:r>
              <a:rPr lang="en-US" dirty="0"/>
              <a:t>0.65-m (P. </a:t>
            </a:r>
            <a:r>
              <a:rPr lang="en-US" dirty="0" err="1"/>
              <a:t>Pravec</a:t>
            </a:r>
            <a:r>
              <a:rPr lang="en-US" dirty="0"/>
              <a:t>, </a:t>
            </a:r>
            <a:r>
              <a:rPr lang="en-US" dirty="0" err="1"/>
              <a:t>Ondřejov</a:t>
            </a:r>
            <a:r>
              <a:rPr lang="en-US" dirty="0"/>
              <a:t> </a:t>
            </a:r>
            <a:r>
              <a:rPr lang="en-US" dirty="0" err="1"/>
              <a:t>Obs’y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others … </a:t>
            </a:r>
          </a:p>
          <a:p>
            <a:r>
              <a:rPr lang="en-US" b="1" dirty="0"/>
              <a:t>Radar – Patrick Taylor (LPI)</a:t>
            </a:r>
          </a:p>
          <a:p>
            <a:pPr lvl="1"/>
            <a:r>
              <a:rPr lang="en-US" dirty="0"/>
              <a:t>Arecibo (P. Taylor (LPI) </a:t>
            </a:r>
            <a:r>
              <a:rPr lang="en-US" i="1" dirty="0"/>
              <a:t>et al</a:t>
            </a:r>
            <a:r>
              <a:rPr lang="en-US" dirty="0"/>
              <a:t>.)</a:t>
            </a:r>
          </a:p>
          <a:p>
            <a:pPr lvl="1"/>
            <a:r>
              <a:rPr lang="en-US" dirty="0"/>
              <a:t>Goldstone (L. Banner (JPL) </a:t>
            </a:r>
            <a:r>
              <a:rPr lang="en-US" i="1" dirty="0"/>
              <a:t>et al</a:t>
            </a:r>
            <a:r>
              <a:rPr lang="en-US" dirty="0"/>
              <a:t>. and Green Bank)</a:t>
            </a:r>
          </a:p>
          <a:p>
            <a:r>
              <a:rPr lang="en-US" b="1" dirty="0"/>
              <a:t>Spectroscopy – Vishnu Reddy (Univ. of Arizona)</a:t>
            </a:r>
          </a:p>
          <a:p>
            <a:pPr lvl="1"/>
            <a:r>
              <a:rPr lang="en-US" dirty="0"/>
              <a:t>NASA IRTF (V. Reddy </a:t>
            </a:r>
            <a:r>
              <a:rPr lang="en-US" i="1" dirty="0"/>
              <a:t>et al</a:t>
            </a:r>
            <a:r>
              <a:rPr lang="en-US" dirty="0"/>
              <a:t>.)</a:t>
            </a:r>
          </a:p>
          <a:p>
            <a:r>
              <a:rPr lang="en-US" b="1" dirty="0"/>
              <a:t>Modeling – Jessie Dotson (NASA ARC)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938BEC-EAC8-1F4C-AC78-3BC2B1A41559}"/>
              </a:ext>
            </a:extLst>
          </p:cNvPr>
          <p:cNvSpPr txBox="1">
            <a:spLocks/>
          </p:cNvSpPr>
          <p:nvPr/>
        </p:nvSpPr>
        <p:spPr>
          <a:xfrm>
            <a:off x="371856" y="-196300"/>
            <a:ext cx="11448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+mn-lt"/>
              </a:rPr>
              <a:t>1999 KW</a:t>
            </a:r>
            <a:r>
              <a:rPr lang="en-US" sz="5400" b="1" baseline="-25000" dirty="0">
                <a:latin typeface="+mn-lt"/>
              </a:rPr>
              <a:t>4</a:t>
            </a:r>
            <a:r>
              <a:rPr lang="en-US" sz="5400" b="1" dirty="0">
                <a:latin typeface="+mn-lt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18E9E0-78EA-E340-A6D0-53481CAA6A35}"/>
              </a:ext>
            </a:extLst>
          </p:cNvPr>
          <p:cNvCxnSpPr/>
          <p:nvPr/>
        </p:nvCxnSpPr>
        <p:spPr>
          <a:xfrm flipH="1">
            <a:off x="0" y="959168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:a16="http://schemas.microsoft.com/office/drawing/2014/main" id="{00156E5C-10ED-AB4E-AE48-BE948D187AF0}"/>
              </a:ext>
            </a:extLst>
          </p:cNvPr>
          <p:cNvSpPr/>
          <p:nvPr/>
        </p:nvSpPr>
        <p:spPr>
          <a:xfrm>
            <a:off x="6365966" y="1750423"/>
            <a:ext cx="226422" cy="600892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DA523-D3CC-3445-83F6-FEB7CB070203}"/>
              </a:ext>
            </a:extLst>
          </p:cNvPr>
          <p:cNvSpPr txBox="1"/>
          <p:nvPr/>
        </p:nvSpPr>
        <p:spPr>
          <a:xfrm>
            <a:off x="6666259" y="1750423"/>
            <a:ext cx="2793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DD time has been requested;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proposals have been submitted</a:t>
            </a:r>
          </a:p>
        </p:txBody>
      </p:sp>
    </p:spTree>
    <p:extLst>
      <p:ext uri="{BB962C8B-B14F-4D97-AF65-F5344CB8AC3E}">
        <p14:creationId xmlns:p14="http://schemas.microsoft.com/office/powerpoint/2010/main" val="156374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7938BEC-EAC8-1F4C-AC78-3BC2B1A41559}"/>
              </a:ext>
            </a:extLst>
          </p:cNvPr>
          <p:cNvSpPr txBox="1">
            <a:spLocks/>
          </p:cNvSpPr>
          <p:nvPr/>
        </p:nvSpPr>
        <p:spPr>
          <a:xfrm>
            <a:off x="371856" y="-196300"/>
            <a:ext cx="11448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+mn-lt"/>
              </a:rPr>
              <a:t>(66391) 1999 KW</a:t>
            </a:r>
            <a:r>
              <a:rPr lang="en-US" sz="5400" b="1" baseline="-25000" dirty="0">
                <a:latin typeface="+mn-lt"/>
              </a:rPr>
              <a:t>4</a:t>
            </a:r>
            <a:r>
              <a:rPr lang="en-US" sz="5400" b="1" dirty="0">
                <a:latin typeface="+mn-lt"/>
              </a:rPr>
              <a:t> – at a glance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18E9E0-78EA-E340-A6D0-53481CAA6A35}"/>
              </a:ext>
            </a:extLst>
          </p:cNvPr>
          <p:cNvCxnSpPr/>
          <p:nvPr/>
        </p:nvCxnSpPr>
        <p:spPr>
          <a:xfrm flipH="1">
            <a:off x="0" y="867728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49C1AB-6DCF-0C41-AD05-04C19E2DA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522144"/>
              </p:ext>
            </p:extLst>
          </p:nvPr>
        </p:nvGraphicFramePr>
        <p:xfrm>
          <a:off x="358322" y="940102"/>
          <a:ext cx="81280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450254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8129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Discovery (LINEAR)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 May 1999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092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Provisional Designation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 KW</a:t>
                      </a:r>
                      <a:r>
                        <a:rPr lang="en-US" baseline="-25000" dirty="0"/>
                        <a:t>4 </a:t>
                      </a:r>
                      <a:r>
                        <a:rPr lang="en-US" baseline="0" dirty="0"/>
                        <a:t> (closest known binary to Sun)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696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Perihelion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0.2000 AU (Mercury crosser)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023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Aphelion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1.0845 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Heliocentric semi-major axis (</a:t>
                      </a:r>
                      <a:r>
                        <a:rPr lang="en-US" i="1" dirty="0"/>
                        <a:t>a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0.6422 AU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481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Eccentricity (</a:t>
                      </a:r>
                      <a:r>
                        <a:rPr lang="en-US" i="1" dirty="0"/>
                        <a:t>e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0.6886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68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Orbital period (about the Sun)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188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Orbital heliocentric inclination (</a:t>
                      </a:r>
                      <a:r>
                        <a:rPr lang="en-US" i="1" dirty="0" err="1"/>
                        <a:t>i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38.884°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555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Rotational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2.7650 hours (primary body)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306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Orbital period of moonlet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~17.4 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36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Diameter of primary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~1.3 km (complex ‘muffin’ shape)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82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Diameter of moonlet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~0.5 km (elongated triaxial ellipsoid)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11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 mass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2.488 ± 0.054 × 10</a:t>
                      </a:r>
                      <a:r>
                        <a:rPr lang="en-US" sz="1800" b="0" i="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687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Density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~2 g/cm</a:t>
                      </a:r>
                      <a:r>
                        <a:rPr lang="en-US" baseline="30000" dirty="0"/>
                        <a:t>3</a:t>
                      </a:r>
                      <a:r>
                        <a:rPr lang="en-US" dirty="0"/>
                        <a:t> (50% porosity)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876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Spectral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S-type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67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Next close approach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2455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EA0DBC2-A7D1-544A-8CCF-79CF9921C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3543" y="1421583"/>
            <a:ext cx="3467871" cy="49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7938BEC-EAC8-1F4C-AC78-3BC2B1A41559}"/>
              </a:ext>
            </a:extLst>
          </p:cNvPr>
          <p:cNvSpPr txBox="1">
            <a:spLocks/>
          </p:cNvSpPr>
          <p:nvPr/>
        </p:nvSpPr>
        <p:spPr>
          <a:xfrm>
            <a:off x="371856" y="-196300"/>
            <a:ext cx="11448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+mn-lt"/>
              </a:rPr>
              <a:t>1999 KW</a:t>
            </a:r>
            <a:r>
              <a:rPr lang="en-US" sz="5400" b="1" baseline="-25000" dirty="0">
                <a:latin typeface="+mn-lt"/>
              </a:rPr>
              <a:t>4 </a:t>
            </a:r>
            <a:r>
              <a:rPr lang="en-US" sz="5400" b="1" dirty="0">
                <a:latin typeface="+mn-lt"/>
              </a:rPr>
              <a:t>(Direct Imaging)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18E9E0-78EA-E340-A6D0-53481CAA6A35}"/>
              </a:ext>
            </a:extLst>
          </p:cNvPr>
          <p:cNvCxnSpPr/>
          <p:nvPr/>
        </p:nvCxnSpPr>
        <p:spPr>
          <a:xfrm flipH="1">
            <a:off x="0" y="959168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3F03893-7BBC-1E44-AA12-A28B0E1C5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3980" y="5017098"/>
            <a:ext cx="2407274" cy="1670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B65FDE-9022-9D4C-93AD-4AA1242C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697" y="1072113"/>
            <a:ext cx="3182873" cy="24426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6D1716-22F6-974A-80AF-91127453C7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56" y="3627186"/>
            <a:ext cx="3160014" cy="23434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4F5185-0982-394F-A400-7C5F5D1B84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3704" y="1129263"/>
            <a:ext cx="3806190" cy="37458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48ECD1-AF06-1A49-8D9E-61AE08314A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1871" y="2885326"/>
            <a:ext cx="1766889" cy="19369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7560CA-B5BC-324E-AD09-01533E99D58D}"/>
              </a:ext>
            </a:extLst>
          </p:cNvPr>
          <p:cNvSpPr txBox="1"/>
          <p:nvPr/>
        </p:nvSpPr>
        <p:spPr>
          <a:xfrm>
            <a:off x="3568622" y="1928766"/>
            <a:ext cx="14847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Gemini North</a:t>
            </a:r>
          </a:p>
          <a:p>
            <a:pPr algn="ctr"/>
            <a:r>
              <a:rPr lang="en-US" sz="1600" b="1" dirty="0"/>
              <a:t>(‘</a:t>
            </a:r>
            <a:r>
              <a:rPr lang="en-US" sz="1600" b="1" dirty="0" err="1"/>
              <a:t>Alopeke</a:t>
            </a:r>
            <a:r>
              <a:rPr lang="en-US" sz="1600" b="1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CAA49D-02DB-A740-9A13-236F5262E3EE}"/>
              </a:ext>
            </a:extLst>
          </p:cNvPr>
          <p:cNvSpPr txBox="1"/>
          <p:nvPr/>
        </p:nvSpPr>
        <p:spPr>
          <a:xfrm>
            <a:off x="1062316" y="6071642"/>
            <a:ext cx="14830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Gemini South</a:t>
            </a:r>
          </a:p>
          <a:p>
            <a:pPr algn="ctr"/>
            <a:r>
              <a:rPr lang="en-US" sz="1600" b="1" dirty="0"/>
              <a:t>(Zorro)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2B4E1D-6F28-0846-9239-FE51F450FB34}"/>
              </a:ext>
            </a:extLst>
          </p:cNvPr>
          <p:cNvSpPr txBox="1"/>
          <p:nvPr/>
        </p:nvSpPr>
        <p:spPr>
          <a:xfrm>
            <a:off x="3422193" y="4913960"/>
            <a:ext cx="2206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216 </a:t>
            </a:r>
            <a:r>
              <a:rPr lang="en-US" sz="1600" i="1" dirty="0" err="1"/>
              <a:t>Kleopatra</a:t>
            </a:r>
            <a:endParaRPr lang="en-US" sz="1600" i="1" dirty="0"/>
          </a:p>
          <a:p>
            <a:pPr algn="ctr"/>
            <a:r>
              <a:rPr lang="en-US" sz="1600" i="1" dirty="0"/>
              <a:t>(speckle interferometry)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D298CD-E7E9-FA4D-A76F-A39C50ECDD0C}"/>
              </a:ext>
            </a:extLst>
          </p:cNvPr>
          <p:cNvSpPr txBox="1"/>
          <p:nvPr/>
        </p:nvSpPr>
        <p:spPr>
          <a:xfrm>
            <a:off x="6336365" y="1620988"/>
            <a:ext cx="9637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VLT</a:t>
            </a:r>
          </a:p>
          <a:p>
            <a:pPr algn="ctr"/>
            <a:r>
              <a:rPr lang="en-US" sz="1600" b="1" dirty="0"/>
              <a:t>(SPHERE)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A1B1D-54A6-5A41-A2EB-063AA524129E}"/>
              </a:ext>
            </a:extLst>
          </p:cNvPr>
          <p:cNvSpPr txBox="1"/>
          <p:nvPr/>
        </p:nvSpPr>
        <p:spPr>
          <a:xfrm>
            <a:off x="7328547" y="5470642"/>
            <a:ext cx="8051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HST</a:t>
            </a:r>
          </a:p>
          <a:p>
            <a:pPr algn="ctr"/>
            <a:r>
              <a:rPr lang="en-US" sz="1600" b="1" dirty="0"/>
              <a:t>(WFC3)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E8A78C-33BB-E840-88B3-1AFA1E375F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6139" y="2534246"/>
            <a:ext cx="2515712" cy="18391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D540AC7-D99C-F049-9135-270C96D44EEA}"/>
              </a:ext>
            </a:extLst>
          </p:cNvPr>
          <p:cNvSpPr txBox="1"/>
          <p:nvPr/>
        </p:nvSpPr>
        <p:spPr>
          <a:xfrm>
            <a:off x="6723850" y="6194752"/>
            <a:ext cx="2096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(DD time requested)</a:t>
            </a:r>
          </a:p>
        </p:txBody>
      </p:sp>
    </p:spTree>
    <p:extLst>
      <p:ext uri="{BB962C8B-B14F-4D97-AF65-F5344CB8AC3E}">
        <p14:creationId xmlns:p14="http://schemas.microsoft.com/office/powerpoint/2010/main" val="349607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E9B6E-5840-F349-80FD-DF26675A0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" y="1185545"/>
            <a:ext cx="621411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KASI</a:t>
            </a:r>
          </a:p>
          <a:p>
            <a:pPr lvl="1"/>
            <a:r>
              <a:rPr lang="en-US" dirty="0" err="1"/>
              <a:t>KMTNet</a:t>
            </a:r>
            <a:endParaRPr lang="en-US" dirty="0"/>
          </a:p>
          <a:p>
            <a:pPr lvl="1"/>
            <a:r>
              <a:rPr lang="en-US" dirty="0"/>
              <a:t>OWL-Net</a:t>
            </a:r>
          </a:p>
          <a:p>
            <a:pPr lvl="1"/>
            <a:r>
              <a:rPr lang="en-US" dirty="0"/>
              <a:t>LOAO</a:t>
            </a:r>
          </a:p>
          <a:p>
            <a:pPr lvl="1"/>
            <a:r>
              <a:rPr lang="en-US" dirty="0"/>
              <a:t>SOAO</a:t>
            </a:r>
          </a:p>
          <a:p>
            <a:r>
              <a:rPr lang="en-US" sz="2600" b="1" dirty="0"/>
              <a:t>LCO</a:t>
            </a:r>
          </a:p>
          <a:p>
            <a:r>
              <a:rPr lang="en-US" sz="2600" b="1" dirty="0" err="1"/>
              <a:t>Ondřejov</a:t>
            </a:r>
            <a:r>
              <a:rPr lang="en-US" sz="2600" b="1" dirty="0"/>
              <a:t> Observatory (Czech Republic)</a:t>
            </a:r>
          </a:p>
          <a:p>
            <a:r>
              <a:rPr lang="en-US" sz="2600" b="1" dirty="0"/>
              <a:t>National Institute of Astrophysics, Optics &amp; Electronics (Mexico)</a:t>
            </a:r>
          </a:p>
          <a:p>
            <a:r>
              <a:rPr lang="en-US" b="1" dirty="0"/>
              <a:t>And others …</a:t>
            </a:r>
            <a:endParaRPr lang="en-US" dirty="0"/>
          </a:p>
          <a:p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938BEC-EAC8-1F4C-AC78-3BC2B1A41559}"/>
              </a:ext>
            </a:extLst>
          </p:cNvPr>
          <p:cNvSpPr txBox="1">
            <a:spLocks/>
          </p:cNvSpPr>
          <p:nvPr/>
        </p:nvSpPr>
        <p:spPr>
          <a:xfrm>
            <a:off x="371856" y="-196300"/>
            <a:ext cx="11448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+mn-lt"/>
              </a:rPr>
              <a:t>1999 KW</a:t>
            </a:r>
            <a:r>
              <a:rPr lang="en-US" sz="5400" b="1" baseline="-25000" dirty="0">
                <a:latin typeface="+mn-lt"/>
              </a:rPr>
              <a:t>4</a:t>
            </a:r>
            <a:r>
              <a:rPr lang="en-US" sz="5400" b="1" dirty="0">
                <a:latin typeface="+mn-lt"/>
              </a:rPr>
              <a:t> (Photometric </a:t>
            </a:r>
            <a:r>
              <a:rPr lang="en-US" sz="5400" b="1" dirty="0" err="1">
                <a:latin typeface="+mn-lt"/>
              </a:rPr>
              <a:t>lightcurves</a:t>
            </a:r>
            <a:r>
              <a:rPr lang="en-US" sz="5400" b="1" dirty="0">
                <a:latin typeface="+mn-lt"/>
              </a:rPr>
              <a:t>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18E9E0-78EA-E340-A6D0-53481CAA6A35}"/>
              </a:ext>
            </a:extLst>
          </p:cNvPr>
          <p:cNvCxnSpPr/>
          <p:nvPr/>
        </p:nvCxnSpPr>
        <p:spPr>
          <a:xfrm flipH="1">
            <a:off x="0" y="913448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58CA64-C08A-F24F-92C0-7B52352C8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790" y="4823460"/>
            <a:ext cx="3254679" cy="1965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EC96BB-8B19-C745-81E8-74D915A8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549" y="1028700"/>
            <a:ext cx="5482523" cy="4111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3620B4-8522-F545-BD04-B6F1324CA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021" y="999306"/>
            <a:ext cx="2750416" cy="246253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8AD82C-9189-494A-9097-E33E74DCE1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2285" y="5246370"/>
            <a:ext cx="5177790" cy="15352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512FC2-2E90-F247-8494-801F62B495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24" y="5170472"/>
            <a:ext cx="2734168" cy="161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0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E9B6E-5840-F349-80FD-DF26675A0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1164272"/>
            <a:ext cx="4853940" cy="5545138"/>
          </a:xfrm>
        </p:spPr>
        <p:txBody>
          <a:bodyPr>
            <a:normAutofit/>
          </a:bodyPr>
          <a:lstStyle/>
          <a:p>
            <a:r>
              <a:rPr lang="en-US" dirty="0"/>
              <a:t>DSS-14 (Goldstone 70-m)</a:t>
            </a:r>
          </a:p>
          <a:p>
            <a:pPr lvl="1"/>
            <a:r>
              <a:rPr lang="en-US" dirty="0"/>
              <a:t>Klystron (install late-May?)</a:t>
            </a:r>
          </a:p>
          <a:p>
            <a:pPr lvl="1"/>
            <a:r>
              <a:rPr lang="en-US" dirty="0"/>
              <a:t>DSS-13 (34-m) </a:t>
            </a:r>
          </a:p>
          <a:p>
            <a:pPr lvl="1"/>
            <a:r>
              <a:rPr lang="en-US" dirty="0"/>
              <a:t>Bi-static with Green Bank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Arecibo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F4915-9B77-8947-992E-A69C83424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4484" y="1083543"/>
            <a:ext cx="4721786" cy="2562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E03EF8-CDC9-554B-906D-92753647A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09" y="1096741"/>
            <a:ext cx="1592949" cy="17743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38BEC-EAC8-1F4C-AC78-3BC2B1A41559}"/>
              </a:ext>
            </a:extLst>
          </p:cNvPr>
          <p:cNvSpPr txBox="1">
            <a:spLocks/>
          </p:cNvSpPr>
          <p:nvPr/>
        </p:nvSpPr>
        <p:spPr>
          <a:xfrm>
            <a:off x="371856" y="-196300"/>
            <a:ext cx="11448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+mn-lt"/>
              </a:rPr>
              <a:t>1999 KW</a:t>
            </a:r>
            <a:r>
              <a:rPr lang="en-US" sz="5400" b="1" baseline="-25000" dirty="0">
                <a:latin typeface="+mn-lt"/>
              </a:rPr>
              <a:t>4</a:t>
            </a:r>
            <a:r>
              <a:rPr lang="en-US" sz="5400" b="1" dirty="0">
                <a:latin typeface="+mn-lt"/>
              </a:rPr>
              <a:t> (Planetary Radar)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18E9E0-78EA-E340-A6D0-53481CAA6A35}"/>
              </a:ext>
            </a:extLst>
          </p:cNvPr>
          <p:cNvCxnSpPr/>
          <p:nvPr/>
        </p:nvCxnSpPr>
        <p:spPr>
          <a:xfrm flipH="1">
            <a:off x="0" y="959168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DD77A42-F595-9A42-803D-F97876CED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694" y="3021422"/>
            <a:ext cx="3983406" cy="26728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C63CD0-91A7-4E4A-9514-7E86C15B712F}"/>
              </a:ext>
            </a:extLst>
          </p:cNvPr>
          <p:cNvSpPr txBox="1"/>
          <p:nvPr/>
        </p:nvSpPr>
        <p:spPr>
          <a:xfrm>
            <a:off x="339131" y="3111507"/>
            <a:ext cx="852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DSS-14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38E120-F981-2E49-830F-AB5E8E8D58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076" y="3783742"/>
            <a:ext cx="6968857" cy="29606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6B773C-3DA9-BC4D-81F8-BA7AE65D8C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1556" y="3042927"/>
            <a:ext cx="1863090" cy="154142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839145-4747-2544-B737-E24A8622E50C}"/>
              </a:ext>
            </a:extLst>
          </p:cNvPr>
          <p:cNvSpPr txBox="1"/>
          <p:nvPr/>
        </p:nvSpPr>
        <p:spPr>
          <a:xfrm>
            <a:off x="5432425" y="3007918"/>
            <a:ext cx="852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DSS-13</a:t>
            </a:r>
          </a:p>
        </p:txBody>
      </p:sp>
    </p:spTree>
    <p:extLst>
      <p:ext uri="{BB962C8B-B14F-4D97-AF65-F5344CB8AC3E}">
        <p14:creationId xmlns:p14="http://schemas.microsoft.com/office/powerpoint/2010/main" val="165937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CCB1E-5EB7-2946-A936-C84B251F4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12" y="1832398"/>
            <a:ext cx="605722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Observations will made from the NASA IRTF</a:t>
            </a:r>
          </a:p>
          <a:p>
            <a:r>
              <a:rPr lang="en-US" dirty="0"/>
              <a:t>May 27</a:t>
            </a:r>
            <a:r>
              <a:rPr lang="en-US" baseline="30000" dirty="0"/>
              <a:t>th</a:t>
            </a:r>
            <a:r>
              <a:rPr lang="en-US" dirty="0"/>
              <a:t> and May 30</a:t>
            </a:r>
            <a:r>
              <a:rPr lang="en-US" baseline="30000" dirty="0"/>
              <a:t>th</a:t>
            </a:r>
            <a:r>
              <a:rPr lang="en-US" dirty="0"/>
              <a:t> HST</a:t>
            </a:r>
          </a:p>
          <a:p>
            <a:r>
              <a:rPr lang="en-US" dirty="0"/>
              <a:t>Prism mode observations (0.7-2.5 </a:t>
            </a:r>
            <a:r>
              <a:rPr lang="en-US" i="1" dirty="0"/>
              <a:t>µ</a:t>
            </a:r>
            <a:r>
              <a:rPr lang="en-US" dirty="0"/>
              <a:t>m) with </a:t>
            </a:r>
            <a:r>
              <a:rPr lang="en-US" dirty="0" err="1"/>
              <a:t>SpeX</a:t>
            </a:r>
            <a:endParaRPr lang="en-US" dirty="0"/>
          </a:p>
          <a:p>
            <a:r>
              <a:rPr lang="en-US" dirty="0"/>
              <a:t>Observations will be made remotely from Arizona</a:t>
            </a:r>
          </a:p>
          <a:p>
            <a:r>
              <a:rPr lang="en-US" dirty="0"/>
              <a:t>Goal is to reduce the data in near-real time and get composition information to Jessie Dotson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142ECB-EE53-664D-AD93-449CF3594E86}"/>
              </a:ext>
            </a:extLst>
          </p:cNvPr>
          <p:cNvSpPr txBox="1">
            <a:spLocks/>
          </p:cNvSpPr>
          <p:nvPr/>
        </p:nvSpPr>
        <p:spPr>
          <a:xfrm>
            <a:off x="371856" y="-139150"/>
            <a:ext cx="11448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+mn-lt"/>
              </a:rPr>
              <a:t>1999 KW</a:t>
            </a:r>
            <a:r>
              <a:rPr lang="en-US" sz="5400" b="1" baseline="-25000" dirty="0">
                <a:latin typeface="+mn-lt"/>
              </a:rPr>
              <a:t>4</a:t>
            </a:r>
            <a:r>
              <a:rPr lang="en-US" sz="5400" b="1" dirty="0">
                <a:latin typeface="+mn-lt"/>
              </a:rPr>
              <a:t> (Spectroscopy)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84E449-B106-7343-AFB5-529F6583980B}"/>
              </a:ext>
            </a:extLst>
          </p:cNvPr>
          <p:cNvCxnSpPr/>
          <p:nvPr/>
        </p:nvCxnSpPr>
        <p:spPr>
          <a:xfrm flipH="1">
            <a:off x="0" y="959168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287" b="4074"/>
          <a:stretch/>
        </p:blipFill>
        <p:spPr>
          <a:xfrm>
            <a:off x="6970488" y="1186413"/>
            <a:ext cx="4611542" cy="51187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20947" y="1209093"/>
            <a:ext cx="116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NASA IRTF</a:t>
            </a:r>
          </a:p>
        </p:txBody>
      </p:sp>
    </p:spTree>
    <p:extLst>
      <p:ext uri="{BB962C8B-B14F-4D97-AF65-F5344CB8AC3E}">
        <p14:creationId xmlns:p14="http://schemas.microsoft.com/office/powerpoint/2010/main" val="60041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142ECB-EE53-664D-AD93-449CF3594E86}"/>
              </a:ext>
            </a:extLst>
          </p:cNvPr>
          <p:cNvSpPr txBox="1">
            <a:spLocks/>
          </p:cNvSpPr>
          <p:nvPr/>
        </p:nvSpPr>
        <p:spPr>
          <a:xfrm>
            <a:off x="371856" y="6293915"/>
            <a:ext cx="11448288" cy="650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+mn-lt"/>
              </a:rPr>
              <a:t>(Exercise, Knowledge Capture, Modeling, Lessons Learned)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84E449-B106-7343-AFB5-529F6583980B}"/>
              </a:ext>
            </a:extLst>
          </p:cNvPr>
          <p:cNvCxnSpPr/>
          <p:nvPr/>
        </p:nvCxnSpPr>
        <p:spPr>
          <a:xfrm flipH="1">
            <a:off x="0" y="1152164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58D30BED-4704-5C4B-9156-1ED37903ACA9}"/>
              </a:ext>
            </a:extLst>
          </p:cNvPr>
          <p:cNvSpPr txBox="1">
            <a:spLocks/>
          </p:cNvSpPr>
          <p:nvPr/>
        </p:nvSpPr>
        <p:spPr>
          <a:xfrm>
            <a:off x="205476" y="-79593"/>
            <a:ext cx="11448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1999 KW</a:t>
            </a:r>
            <a:r>
              <a:rPr lang="en-US" b="1" baseline="-25000" dirty="0">
                <a:latin typeface="+mn-lt"/>
              </a:rPr>
              <a:t>4</a:t>
            </a:r>
            <a:r>
              <a:rPr lang="en-US" b="1" dirty="0">
                <a:latin typeface="+mn-lt"/>
              </a:rPr>
              <a:t> </a:t>
            </a:r>
          </a:p>
          <a:p>
            <a:pPr algn="ctr"/>
            <a:r>
              <a:rPr lang="en-US" sz="3600" b="1" dirty="0">
                <a:latin typeface="+mn-lt"/>
              </a:rPr>
              <a:t>Probabilistic Asteroid Impact Risk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6DD1AE-F718-994E-97B0-0035EBB45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3" y="1229412"/>
            <a:ext cx="8282189" cy="5133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D82B33-2915-2540-8B0A-F439246DD57C}"/>
              </a:ext>
            </a:extLst>
          </p:cNvPr>
          <p:cNvSpPr txBox="1"/>
          <p:nvPr/>
        </p:nvSpPr>
        <p:spPr>
          <a:xfrm rot="16200000">
            <a:off x="-1381505" y="3962691"/>
            <a:ext cx="354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Mathias, Wheeler, &amp; Dotson (2017)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687816-9B4D-2F43-90D4-31198B20C5D9}"/>
              </a:ext>
            </a:extLst>
          </p:cNvPr>
          <p:cNvSpPr txBox="1"/>
          <p:nvPr/>
        </p:nvSpPr>
        <p:spPr>
          <a:xfrm>
            <a:off x="8672332" y="1743411"/>
            <a:ext cx="314781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PAIR model will be used to perform a risk assessment of a hypothetical impactor based on available characterization of 1999 KW</a:t>
            </a:r>
            <a:r>
              <a:rPr lang="en-US" baseline="-25000" dirty="0"/>
              <a:t>4</a:t>
            </a:r>
            <a:r>
              <a:rPr lang="en-US" dirty="0"/>
              <a:t> at 3 points during the exercise: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Prior to the exercise, assuming we know H.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Immediately following close approach using the results from rapid analysis.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A month after close approach utilizing the final observation results. </a:t>
            </a:r>
          </a:p>
        </p:txBody>
      </p:sp>
    </p:spTree>
    <p:extLst>
      <p:ext uri="{BB962C8B-B14F-4D97-AF65-F5344CB8AC3E}">
        <p14:creationId xmlns:p14="http://schemas.microsoft.com/office/powerpoint/2010/main" val="1145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691</Words>
  <Application>Microsoft Macintosh PowerPoint</Application>
  <PresentationFormat>Widescreen</PresentationFormat>
  <Paragraphs>125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Landis, Rob R. (JSC-XI411)</dc:creator>
  <cp:lastModifiedBy>Landis, Rob R. (JSC-XI411)</cp:lastModifiedBy>
  <cp:revision>37</cp:revision>
  <dcterms:created xsi:type="dcterms:W3CDTF">2019-04-23T14:12:33Z</dcterms:created>
  <dcterms:modified xsi:type="dcterms:W3CDTF">2019-04-27T10:26:26Z</dcterms:modified>
</cp:coreProperties>
</file>