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7" r:id="rId2"/>
    <p:sldId id="261" r:id="rId3"/>
    <p:sldId id="264" r:id="rId4"/>
    <p:sldId id="267" r:id="rId5"/>
    <p:sldId id="262" r:id="rId6"/>
    <p:sldId id="268" r:id="rId7"/>
    <p:sldId id="271" r:id="rId8"/>
    <p:sldId id="270" r:id="rId9"/>
    <p:sldId id="269" r:id="rId10"/>
    <p:sldId id="263" r:id="rId11"/>
    <p:sldId id="265" r:id="rId12"/>
    <p:sldId id="281" r:id="rId13"/>
    <p:sldId id="282" r:id="rId14"/>
    <p:sldId id="278" r:id="rId15"/>
    <p:sldId id="272" r:id="rId16"/>
    <p:sldId id="273" r:id="rId17"/>
    <p:sldId id="279" r:id="rId18"/>
    <p:sldId id="274" r:id="rId19"/>
    <p:sldId id="275" r:id="rId20"/>
    <p:sldId id="276" r:id="rId21"/>
    <p:sldId id="28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8"/>
  </p:normalViewPr>
  <p:slideViewPr>
    <p:cSldViewPr snapToGrid="0" snapToObjects="1">
      <p:cViewPr varScale="1">
        <p:scale>
          <a:sx n="113" d="100"/>
          <a:sy n="113" d="100"/>
        </p:scale>
        <p:origin x="5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34E38-7113-3744-8B09-02880295E5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0FF677-8248-4F44-9509-7B627FDE6E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128ECA-66FC-2641-BD2F-AE49987DCEBE}"/>
              </a:ext>
            </a:extLst>
          </p:cNvPr>
          <p:cNvSpPr>
            <a:spLocks noGrp="1"/>
          </p:cNvSpPr>
          <p:nvPr>
            <p:ph type="dt" sz="half" idx="10"/>
          </p:nvPr>
        </p:nvSpPr>
        <p:spPr/>
        <p:txBody>
          <a:bodyPr/>
          <a:lstStyle/>
          <a:p>
            <a:fld id="{D34BC77B-48E1-DB4A-97B3-140D8D757331}" type="datetimeFigureOut">
              <a:rPr lang="en-US" smtClean="0"/>
              <a:t>4/26/19</a:t>
            </a:fld>
            <a:endParaRPr lang="en-US"/>
          </a:p>
        </p:txBody>
      </p:sp>
      <p:sp>
        <p:nvSpPr>
          <p:cNvPr id="5" name="Footer Placeholder 4">
            <a:extLst>
              <a:ext uri="{FF2B5EF4-FFF2-40B4-BE49-F238E27FC236}">
                <a16:creationId xmlns:a16="http://schemas.microsoft.com/office/drawing/2014/main" id="{11F2ECAA-BEAF-D049-ADDD-E0F985A6E8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7842E3-1802-A240-8FB2-1E9E9339459B}"/>
              </a:ext>
            </a:extLst>
          </p:cNvPr>
          <p:cNvSpPr>
            <a:spLocks noGrp="1"/>
          </p:cNvSpPr>
          <p:nvPr>
            <p:ph type="sldNum" sz="quarter" idx="12"/>
          </p:nvPr>
        </p:nvSpPr>
        <p:spPr/>
        <p:txBody>
          <a:bodyPr/>
          <a:lstStyle/>
          <a:p>
            <a:fld id="{19E8FB61-ECCC-FA4E-B94D-403FBABB882D}" type="slidenum">
              <a:rPr lang="en-US" smtClean="0"/>
              <a:t>‹#›</a:t>
            </a:fld>
            <a:endParaRPr lang="en-US"/>
          </a:p>
        </p:txBody>
      </p:sp>
    </p:spTree>
    <p:extLst>
      <p:ext uri="{BB962C8B-B14F-4D97-AF65-F5344CB8AC3E}">
        <p14:creationId xmlns:p14="http://schemas.microsoft.com/office/powerpoint/2010/main" val="2523941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92778-83C5-F74F-A0E4-70B29526B4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D83D2D-0B87-3E48-8CF7-1CF920AD280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3A47A0-24C4-5341-BF4E-E2A7EEDEA85D}"/>
              </a:ext>
            </a:extLst>
          </p:cNvPr>
          <p:cNvSpPr>
            <a:spLocks noGrp="1"/>
          </p:cNvSpPr>
          <p:nvPr>
            <p:ph type="dt" sz="half" idx="10"/>
          </p:nvPr>
        </p:nvSpPr>
        <p:spPr/>
        <p:txBody>
          <a:bodyPr/>
          <a:lstStyle/>
          <a:p>
            <a:fld id="{D34BC77B-48E1-DB4A-97B3-140D8D757331}" type="datetimeFigureOut">
              <a:rPr lang="en-US" smtClean="0"/>
              <a:t>4/26/19</a:t>
            </a:fld>
            <a:endParaRPr lang="en-US"/>
          </a:p>
        </p:txBody>
      </p:sp>
      <p:sp>
        <p:nvSpPr>
          <p:cNvPr id="5" name="Footer Placeholder 4">
            <a:extLst>
              <a:ext uri="{FF2B5EF4-FFF2-40B4-BE49-F238E27FC236}">
                <a16:creationId xmlns:a16="http://schemas.microsoft.com/office/drawing/2014/main" id="{2496B9E5-21E6-CA49-BEE1-82F510BF1E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E9458-AE35-B44F-9A59-B48DB42ED24E}"/>
              </a:ext>
            </a:extLst>
          </p:cNvPr>
          <p:cNvSpPr>
            <a:spLocks noGrp="1"/>
          </p:cNvSpPr>
          <p:nvPr>
            <p:ph type="sldNum" sz="quarter" idx="12"/>
          </p:nvPr>
        </p:nvSpPr>
        <p:spPr/>
        <p:txBody>
          <a:bodyPr/>
          <a:lstStyle/>
          <a:p>
            <a:fld id="{19E8FB61-ECCC-FA4E-B94D-403FBABB882D}" type="slidenum">
              <a:rPr lang="en-US" smtClean="0"/>
              <a:t>‹#›</a:t>
            </a:fld>
            <a:endParaRPr lang="en-US"/>
          </a:p>
        </p:txBody>
      </p:sp>
    </p:spTree>
    <p:extLst>
      <p:ext uri="{BB962C8B-B14F-4D97-AF65-F5344CB8AC3E}">
        <p14:creationId xmlns:p14="http://schemas.microsoft.com/office/powerpoint/2010/main" val="3082661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703FEF-B00E-8C4C-9210-E286476127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220C24-67A2-BE4F-8B98-7D353DDEA0F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B1914B-FBBF-7E4E-ADFA-1F3F58DBE7DF}"/>
              </a:ext>
            </a:extLst>
          </p:cNvPr>
          <p:cNvSpPr>
            <a:spLocks noGrp="1"/>
          </p:cNvSpPr>
          <p:nvPr>
            <p:ph type="dt" sz="half" idx="10"/>
          </p:nvPr>
        </p:nvSpPr>
        <p:spPr/>
        <p:txBody>
          <a:bodyPr/>
          <a:lstStyle/>
          <a:p>
            <a:fld id="{D34BC77B-48E1-DB4A-97B3-140D8D757331}" type="datetimeFigureOut">
              <a:rPr lang="en-US" smtClean="0"/>
              <a:t>4/26/19</a:t>
            </a:fld>
            <a:endParaRPr lang="en-US"/>
          </a:p>
        </p:txBody>
      </p:sp>
      <p:sp>
        <p:nvSpPr>
          <p:cNvPr id="5" name="Footer Placeholder 4">
            <a:extLst>
              <a:ext uri="{FF2B5EF4-FFF2-40B4-BE49-F238E27FC236}">
                <a16:creationId xmlns:a16="http://schemas.microsoft.com/office/drawing/2014/main" id="{181B9C31-492E-F043-9E20-9242F6F2C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6A7B90-DC6C-3842-9E5F-D3BBF3A0D697}"/>
              </a:ext>
            </a:extLst>
          </p:cNvPr>
          <p:cNvSpPr>
            <a:spLocks noGrp="1"/>
          </p:cNvSpPr>
          <p:nvPr>
            <p:ph type="sldNum" sz="quarter" idx="12"/>
          </p:nvPr>
        </p:nvSpPr>
        <p:spPr/>
        <p:txBody>
          <a:bodyPr/>
          <a:lstStyle/>
          <a:p>
            <a:fld id="{19E8FB61-ECCC-FA4E-B94D-403FBABB882D}" type="slidenum">
              <a:rPr lang="en-US" smtClean="0"/>
              <a:t>‹#›</a:t>
            </a:fld>
            <a:endParaRPr lang="en-US"/>
          </a:p>
        </p:txBody>
      </p:sp>
    </p:spTree>
    <p:extLst>
      <p:ext uri="{BB962C8B-B14F-4D97-AF65-F5344CB8AC3E}">
        <p14:creationId xmlns:p14="http://schemas.microsoft.com/office/powerpoint/2010/main" val="3472477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580D3-1675-1445-BBC1-9DD9B0D1CD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AB3BCA-BA67-ED40-9B7B-F2ECC66BBC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C62DB0-667E-7F44-84D7-BF163346CE3A}"/>
              </a:ext>
            </a:extLst>
          </p:cNvPr>
          <p:cNvSpPr>
            <a:spLocks noGrp="1"/>
          </p:cNvSpPr>
          <p:nvPr>
            <p:ph type="dt" sz="half" idx="10"/>
          </p:nvPr>
        </p:nvSpPr>
        <p:spPr/>
        <p:txBody>
          <a:bodyPr/>
          <a:lstStyle/>
          <a:p>
            <a:fld id="{D34BC77B-48E1-DB4A-97B3-140D8D757331}" type="datetimeFigureOut">
              <a:rPr lang="en-US" smtClean="0"/>
              <a:t>4/26/19</a:t>
            </a:fld>
            <a:endParaRPr lang="en-US"/>
          </a:p>
        </p:txBody>
      </p:sp>
      <p:sp>
        <p:nvSpPr>
          <p:cNvPr id="5" name="Footer Placeholder 4">
            <a:extLst>
              <a:ext uri="{FF2B5EF4-FFF2-40B4-BE49-F238E27FC236}">
                <a16:creationId xmlns:a16="http://schemas.microsoft.com/office/drawing/2014/main" id="{66D4071C-98DC-AB4D-ACC2-B6843C3353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805E30-903C-1C4C-983B-8D9D6B85A8EE}"/>
              </a:ext>
            </a:extLst>
          </p:cNvPr>
          <p:cNvSpPr>
            <a:spLocks noGrp="1"/>
          </p:cNvSpPr>
          <p:nvPr>
            <p:ph type="sldNum" sz="quarter" idx="12"/>
          </p:nvPr>
        </p:nvSpPr>
        <p:spPr/>
        <p:txBody>
          <a:bodyPr/>
          <a:lstStyle/>
          <a:p>
            <a:fld id="{19E8FB61-ECCC-FA4E-B94D-403FBABB882D}" type="slidenum">
              <a:rPr lang="en-US" smtClean="0"/>
              <a:t>‹#›</a:t>
            </a:fld>
            <a:endParaRPr lang="en-US"/>
          </a:p>
        </p:txBody>
      </p:sp>
    </p:spTree>
    <p:extLst>
      <p:ext uri="{BB962C8B-B14F-4D97-AF65-F5344CB8AC3E}">
        <p14:creationId xmlns:p14="http://schemas.microsoft.com/office/powerpoint/2010/main" val="1142907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7ED8C-1AF2-5A4D-BB18-DC2497170D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BE2BEB-52DF-F84B-9A90-06201E9EBB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3C4B567-A996-9F4F-B996-65374BD531F6}"/>
              </a:ext>
            </a:extLst>
          </p:cNvPr>
          <p:cNvSpPr>
            <a:spLocks noGrp="1"/>
          </p:cNvSpPr>
          <p:nvPr>
            <p:ph type="dt" sz="half" idx="10"/>
          </p:nvPr>
        </p:nvSpPr>
        <p:spPr/>
        <p:txBody>
          <a:bodyPr/>
          <a:lstStyle/>
          <a:p>
            <a:fld id="{D34BC77B-48E1-DB4A-97B3-140D8D757331}" type="datetimeFigureOut">
              <a:rPr lang="en-US" smtClean="0"/>
              <a:t>4/26/19</a:t>
            </a:fld>
            <a:endParaRPr lang="en-US"/>
          </a:p>
        </p:txBody>
      </p:sp>
      <p:sp>
        <p:nvSpPr>
          <p:cNvPr id="5" name="Footer Placeholder 4">
            <a:extLst>
              <a:ext uri="{FF2B5EF4-FFF2-40B4-BE49-F238E27FC236}">
                <a16:creationId xmlns:a16="http://schemas.microsoft.com/office/drawing/2014/main" id="{FF3902F4-EE11-E946-A822-BB080FF081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BD314D-C1D1-7D43-970F-3D19931FAB14}"/>
              </a:ext>
            </a:extLst>
          </p:cNvPr>
          <p:cNvSpPr>
            <a:spLocks noGrp="1"/>
          </p:cNvSpPr>
          <p:nvPr>
            <p:ph type="sldNum" sz="quarter" idx="12"/>
          </p:nvPr>
        </p:nvSpPr>
        <p:spPr/>
        <p:txBody>
          <a:bodyPr/>
          <a:lstStyle/>
          <a:p>
            <a:fld id="{19E8FB61-ECCC-FA4E-B94D-403FBABB882D}" type="slidenum">
              <a:rPr lang="en-US" smtClean="0"/>
              <a:t>‹#›</a:t>
            </a:fld>
            <a:endParaRPr lang="en-US"/>
          </a:p>
        </p:txBody>
      </p:sp>
    </p:spTree>
    <p:extLst>
      <p:ext uri="{BB962C8B-B14F-4D97-AF65-F5344CB8AC3E}">
        <p14:creationId xmlns:p14="http://schemas.microsoft.com/office/powerpoint/2010/main" val="176977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66144-42D4-5844-AF4A-A94D444A64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2DD8E3-EA6D-A946-8F72-01FD8E3DA72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28CEFC-5136-FE4D-B2CE-D16C735B0F6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18B5A4-14DD-3145-9BC6-6C50E8CE06DC}"/>
              </a:ext>
            </a:extLst>
          </p:cNvPr>
          <p:cNvSpPr>
            <a:spLocks noGrp="1"/>
          </p:cNvSpPr>
          <p:nvPr>
            <p:ph type="dt" sz="half" idx="10"/>
          </p:nvPr>
        </p:nvSpPr>
        <p:spPr/>
        <p:txBody>
          <a:bodyPr/>
          <a:lstStyle/>
          <a:p>
            <a:fld id="{D34BC77B-48E1-DB4A-97B3-140D8D757331}" type="datetimeFigureOut">
              <a:rPr lang="en-US" smtClean="0"/>
              <a:t>4/26/19</a:t>
            </a:fld>
            <a:endParaRPr lang="en-US"/>
          </a:p>
        </p:txBody>
      </p:sp>
      <p:sp>
        <p:nvSpPr>
          <p:cNvPr id="6" name="Footer Placeholder 5">
            <a:extLst>
              <a:ext uri="{FF2B5EF4-FFF2-40B4-BE49-F238E27FC236}">
                <a16:creationId xmlns:a16="http://schemas.microsoft.com/office/drawing/2014/main" id="{00A1A6F4-C4C9-3B44-B6EF-38CA798227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A3FDF9-A949-054F-858F-65CEA8700365}"/>
              </a:ext>
            </a:extLst>
          </p:cNvPr>
          <p:cNvSpPr>
            <a:spLocks noGrp="1"/>
          </p:cNvSpPr>
          <p:nvPr>
            <p:ph type="sldNum" sz="quarter" idx="12"/>
          </p:nvPr>
        </p:nvSpPr>
        <p:spPr/>
        <p:txBody>
          <a:bodyPr/>
          <a:lstStyle/>
          <a:p>
            <a:fld id="{19E8FB61-ECCC-FA4E-B94D-403FBABB882D}" type="slidenum">
              <a:rPr lang="en-US" smtClean="0"/>
              <a:t>‹#›</a:t>
            </a:fld>
            <a:endParaRPr lang="en-US"/>
          </a:p>
        </p:txBody>
      </p:sp>
    </p:spTree>
    <p:extLst>
      <p:ext uri="{BB962C8B-B14F-4D97-AF65-F5344CB8AC3E}">
        <p14:creationId xmlns:p14="http://schemas.microsoft.com/office/powerpoint/2010/main" val="297390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FF207-F7EA-4B4D-86E0-E682093E82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62BB80-A994-274D-8B40-41584A44BF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7943505-3F0C-2B4A-AA29-08D151BCFA5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BEBCB95-672D-5A4A-AF0E-C766BEB36A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A9F10CA-977E-5741-9E8B-1CF8EDE3486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10D159-DD1B-0C4E-8A3A-56F1C76C47E1}"/>
              </a:ext>
            </a:extLst>
          </p:cNvPr>
          <p:cNvSpPr>
            <a:spLocks noGrp="1"/>
          </p:cNvSpPr>
          <p:nvPr>
            <p:ph type="dt" sz="half" idx="10"/>
          </p:nvPr>
        </p:nvSpPr>
        <p:spPr/>
        <p:txBody>
          <a:bodyPr/>
          <a:lstStyle/>
          <a:p>
            <a:fld id="{D34BC77B-48E1-DB4A-97B3-140D8D757331}" type="datetimeFigureOut">
              <a:rPr lang="en-US" smtClean="0"/>
              <a:t>4/26/19</a:t>
            </a:fld>
            <a:endParaRPr lang="en-US"/>
          </a:p>
        </p:txBody>
      </p:sp>
      <p:sp>
        <p:nvSpPr>
          <p:cNvPr id="8" name="Footer Placeholder 7">
            <a:extLst>
              <a:ext uri="{FF2B5EF4-FFF2-40B4-BE49-F238E27FC236}">
                <a16:creationId xmlns:a16="http://schemas.microsoft.com/office/drawing/2014/main" id="{89DC98BA-03EF-2049-B1DE-0A1CB58770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2D0C02-39B9-BE41-A63E-0F18F75C8AB2}"/>
              </a:ext>
            </a:extLst>
          </p:cNvPr>
          <p:cNvSpPr>
            <a:spLocks noGrp="1"/>
          </p:cNvSpPr>
          <p:nvPr>
            <p:ph type="sldNum" sz="quarter" idx="12"/>
          </p:nvPr>
        </p:nvSpPr>
        <p:spPr/>
        <p:txBody>
          <a:bodyPr/>
          <a:lstStyle/>
          <a:p>
            <a:fld id="{19E8FB61-ECCC-FA4E-B94D-403FBABB882D}" type="slidenum">
              <a:rPr lang="en-US" smtClean="0"/>
              <a:t>‹#›</a:t>
            </a:fld>
            <a:endParaRPr lang="en-US"/>
          </a:p>
        </p:txBody>
      </p:sp>
    </p:spTree>
    <p:extLst>
      <p:ext uri="{BB962C8B-B14F-4D97-AF65-F5344CB8AC3E}">
        <p14:creationId xmlns:p14="http://schemas.microsoft.com/office/powerpoint/2010/main" val="2343938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3662C-010A-8C4D-839C-88063C330D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832CB4-EAF8-374F-8021-F9506C284CD3}"/>
              </a:ext>
            </a:extLst>
          </p:cNvPr>
          <p:cNvSpPr>
            <a:spLocks noGrp="1"/>
          </p:cNvSpPr>
          <p:nvPr>
            <p:ph type="dt" sz="half" idx="10"/>
          </p:nvPr>
        </p:nvSpPr>
        <p:spPr/>
        <p:txBody>
          <a:bodyPr/>
          <a:lstStyle/>
          <a:p>
            <a:fld id="{D34BC77B-48E1-DB4A-97B3-140D8D757331}" type="datetimeFigureOut">
              <a:rPr lang="en-US" smtClean="0"/>
              <a:t>4/26/19</a:t>
            </a:fld>
            <a:endParaRPr lang="en-US"/>
          </a:p>
        </p:txBody>
      </p:sp>
      <p:sp>
        <p:nvSpPr>
          <p:cNvPr id="4" name="Footer Placeholder 3">
            <a:extLst>
              <a:ext uri="{FF2B5EF4-FFF2-40B4-BE49-F238E27FC236}">
                <a16:creationId xmlns:a16="http://schemas.microsoft.com/office/drawing/2014/main" id="{4F732D0B-F371-BE41-9ACF-2E976F9E5C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F98A0C-82C5-7244-88A9-085B01352E31}"/>
              </a:ext>
            </a:extLst>
          </p:cNvPr>
          <p:cNvSpPr>
            <a:spLocks noGrp="1"/>
          </p:cNvSpPr>
          <p:nvPr>
            <p:ph type="sldNum" sz="quarter" idx="12"/>
          </p:nvPr>
        </p:nvSpPr>
        <p:spPr/>
        <p:txBody>
          <a:bodyPr/>
          <a:lstStyle/>
          <a:p>
            <a:fld id="{19E8FB61-ECCC-FA4E-B94D-403FBABB882D}" type="slidenum">
              <a:rPr lang="en-US" smtClean="0"/>
              <a:t>‹#›</a:t>
            </a:fld>
            <a:endParaRPr lang="en-US"/>
          </a:p>
        </p:txBody>
      </p:sp>
    </p:spTree>
    <p:extLst>
      <p:ext uri="{BB962C8B-B14F-4D97-AF65-F5344CB8AC3E}">
        <p14:creationId xmlns:p14="http://schemas.microsoft.com/office/powerpoint/2010/main" val="2625356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AB811-9918-2D4A-A933-FA1FA066F9D0}"/>
              </a:ext>
            </a:extLst>
          </p:cNvPr>
          <p:cNvSpPr>
            <a:spLocks noGrp="1"/>
          </p:cNvSpPr>
          <p:nvPr>
            <p:ph type="dt" sz="half" idx="10"/>
          </p:nvPr>
        </p:nvSpPr>
        <p:spPr/>
        <p:txBody>
          <a:bodyPr/>
          <a:lstStyle/>
          <a:p>
            <a:fld id="{D34BC77B-48E1-DB4A-97B3-140D8D757331}" type="datetimeFigureOut">
              <a:rPr lang="en-US" smtClean="0"/>
              <a:t>4/26/19</a:t>
            </a:fld>
            <a:endParaRPr lang="en-US"/>
          </a:p>
        </p:txBody>
      </p:sp>
      <p:sp>
        <p:nvSpPr>
          <p:cNvPr id="3" name="Footer Placeholder 2">
            <a:extLst>
              <a:ext uri="{FF2B5EF4-FFF2-40B4-BE49-F238E27FC236}">
                <a16:creationId xmlns:a16="http://schemas.microsoft.com/office/drawing/2014/main" id="{530E11E8-45D9-C148-9A47-BBC929373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9E95F1-74C1-C94E-B604-CBF92989CA59}"/>
              </a:ext>
            </a:extLst>
          </p:cNvPr>
          <p:cNvSpPr>
            <a:spLocks noGrp="1"/>
          </p:cNvSpPr>
          <p:nvPr>
            <p:ph type="sldNum" sz="quarter" idx="12"/>
          </p:nvPr>
        </p:nvSpPr>
        <p:spPr/>
        <p:txBody>
          <a:bodyPr/>
          <a:lstStyle/>
          <a:p>
            <a:fld id="{19E8FB61-ECCC-FA4E-B94D-403FBABB882D}" type="slidenum">
              <a:rPr lang="en-US" smtClean="0"/>
              <a:t>‹#›</a:t>
            </a:fld>
            <a:endParaRPr lang="en-US"/>
          </a:p>
        </p:txBody>
      </p:sp>
    </p:spTree>
    <p:extLst>
      <p:ext uri="{BB962C8B-B14F-4D97-AF65-F5344CB8AC3E}">
        <p14:creationId xmlns:p14="http://schemas.microsoft.com/office/powerpoint/2010/main" val="495640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C8BE-CF0B-F948-B814-18CEE53742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05B769-DEC1-6546-8D14-B046CB1F30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100AF1-5C88-D543-8757-EF48E4E564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9D4C41-B261-4E44-B0C2-A4EEB5FF48A0}"/>
              </a:ext>
            </a:extLst>
          </p:cNvPr>
          <p:cNvSpPr>
            <a:spLocks noGrp="1"/>
          </p:cNvSpPr>
          <p:nvPr>
            <p:ph type="dt" sz="half" idx="10"/>
          </p:nvPr>
        </p:nvSpPr>
        <p:spPr/>
        <p:txBody>
          <a:bodyPr/>
          <a:lstStyle/>
          <a:p>
            <a:fld id="{D34BC77B-48E1-DB4A-97B3-140D8D757331}" type="datetimeFigureOut">
              <a:rPr lang="en-US" smtClean="0"/>
              <a:t>4/26/19</a:t>
            </a:fld>
            <a:endParaRPr lang="en-US"/>
          </a:p>
        </p:txBody>
      </p:sp>
      <p:sp>
        <p:nvSpPr>
          <p:cNvPr id="6" name="Footer Placeholder 5">
            <a:extLst>
              <a:ext uri="{FF2B5EF4-FFF2-40B4-BE49-F238E27FC236}">
                <a16:creationId xmlns:a16="http://schemas.microsoft.com/office/drawing/2014/main" id="{D7C95322-B778-464D-AB41-59A4BAB41E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B404E5-EDB4-7D48-A3C5-3DA044FDA229}"/>
              </a:ext>
            </a:extLst>
          </p:cNvPr>
          <p:cNvSpPr>
            <a:spLocks noGrp="1"/>
          </p:cNvSpPr>
          <p:nvPr>
            <p:ph type="sldNum" sz="quarter" idx="12"/>
          </p:nvPr>
        </p:nvSpPr>
        <p:spPr/>
        <p:txBody>
          <a:bodyPr/>
          <a:lstStyle/>
          <a:p>
            <a:fld id="{19E8FB61-ECCC-FA4E-B94D-403FBABB882D}" type="slidenum">
              <a:rPr lang="en-US" smtClean="0"/>
              <a:t>‹#›</a:t>
            </a:fld>
            <a:endParaRPr lang="en-US"/>
          </a:p>
        </p:txBody>
      </p:sp>
    </p:spTree>
    <p:extLst>
      <p:ext uri="{BB962C8B-B14F-4D97-AF65-F5344CB8AC3E}">
        <p14:creationId xmlns:p14="http://schemas.microsoft.com/office/powerpoint/2010/main" val="1955418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5FF17-9F83-CF44-BDB7-887FCF2DBF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608821-7728-804D-B554-FA4F4CA20A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B9F57A-3235-0448-BB46-44AD6EC420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86DC1F2-2766-4D4B-A884-6EB644F35E98}"/>
              </a:ext>
            </a:extLst>
          </p:cNvPr>
          <p:cNvSpPr>
            <a:spLocks noGrp="1"/>
          </p:cNvSpPr>
          <p:nvPr>
            <p:ph type="dt" sz="half" idx="10"/>
          </p:nvPr>
        </p:nvSpPr>
        <p:spPr/>
        <p:txBody>
          <a:bodyPr/>
          <a:lstStyle/>
          <a:p>
            <a:fld id="{D34BC77B-48E1-DB4A-97B3-140D8D757331}" type="datetimeFigureOut">
              <a:rPr lang="en-US" smtClean="0"/>
              <a:t>4/26/19</a:t>
            </a:fld>
            <a:endParaRPr lang="en-US"/>
          </a:p>
        </p:txBody>
      </p:sp>
      <p:sp>
        <p:nvSpPr>
          <p:cNvPr id="6" name="Footer Placeholder 5">
            <a:extLst>
              <a:ext uri="{FF2B5EF4-FFF2-40B4-BE49-F238E27FC236}">
                <a16:creationId xmlns:a16="http://schemas.microsoft.com/office/drawing/2014/main" id="{1D803E51-E3FA-084C-9AC3-F78928595B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EAEA4B-DFB5-D94C-8BFE-ACC34B1ADCA1}"/>
              </a:ext>
            </a:extLst>
          </p:cNvPr>
          <p:cNvSpPr>
            <a:spLocks noGrp="1"/>
          </p:cNvSpPr>
          <p:nvPr>
            <p:ph type="sldNum" sz="quarter" idx="12"/>
          </p:nvPr>
        </p:nvSpPr>
        <p:spPr/>
        <p:txBody>
          <a:bodyPr/>
          <a:lstStyle/>
          <a:p>
            <a:fld id="{19E8FB61-ECCC-FA4E-B94D-403FBABB882D}" type="slidenum">
              <a:rPr lang="en-US" smtClean="0"/>
              <a:t>‹#›</a:t>
            </a:fld>
            <a:endParaRPr lang="en-US"/>
          </a:p>
        </p:txBody>
      </p:sp>
    </p:spTree>
    <p:extLst>
      <p:ext uri="{BB962C8B-B14F-4D97-AF65-F5344CB8AC3E}">
        <p14:creationId xmlns:p14="http://schemas.microsoft.com/office/powerpoint/2010/main" val="663259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14F95B-EDD4-0843-884D-EE55AA0D3F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030068-B2EF-3C46-B91C-EA8A4ED64A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6BDF55-9B29-454E-A577-24BFD23F44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BC77B-48E1-DB4A-97B3-140D8D757331}" type="datetimeFigureOut">
              <a:rPr lang="en-US" smtClean="0"/>
              <a:t>4/26/19</a:t>
            </a:fld>
            <a:endParaRPr lang="en-US"/>
          </a:p>
        </p:txBody>
      </p:sp>
      <p:sp>
        <p:nvSpPr>
          <p:cNvPr id="5" name="Footer Placeholder 4">
            <a:extLst>
              <a:ext uri="{FF2B5EF4-FFF2-40B4-BE49-F238E27FC236}">
                <a16:creationId xmlns:a16="http://schemas.microsoft.com/office/drawing/2014/main" id="{E794AF0C-9862-CE4F-B6F5-82CCC8EB9D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29C99D-B6F0-E541-BB60-6B37978631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E8FB61-ECCC-FA4E-B94D-403FBABB882D}" type="slidenum">
              <a:rPr lang="en-US" smtClean="0"/>
              <a:t>‹#›</a:t>
            </a:fld>
            <a:endParaRPr lang="en-US"/>
          </a:p>
        </p:txBody>
      </p:sp>
    </p:spTree>
    <p:extLst>
      <p:ext uri="{BB962C8B-B14F-4D97-AF65-F5344CB8AC3E}">
        <p14:creationId xmlns:p14="http://schemas.microsoft.com/office/powerpoint/2010/main" val="2367616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neo.jpl.nasa.gov/risks%20)" TargetMode="External"/><Relationship Id="rId2" Type="http://schemas.openxmlformats.org/officeDocument/2006/relationships/hyperlink" Target="http://www.iawn.n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4340C-1356-1C46-AD95-ED05C06C2789}"/>
              </a:ext>
            </a:extLst>
          </p:cNvPr>
          <p:cNvSpPr>
            <a:spLocks noGrp="1"/>
          </p:cNvSpPr>
          <p:nvPr>
            <p:ph type="title"/>
          </p:nvPr>
        </p:nvSpPr>
        <p:spPr>
          <a:xfrm>
            <a:off x="798443" y="1836117"/>
            <a:ext cx="10515600" cy="1325563"/>
          </a:xfrm>
        </p:spPr>
        <p:txBody>
          <a:bodyPr/>
          <a:lstStyle/>
          <a:p>
            <a:pPr algn="ctr"/>
            <a:r>
              <a:rPr lang="en-US" b="1" dirty="0">
                <a:latin typeface="Baskerville Old Face" panose="02020602080505020303" pitchFamily="18" charset="77"/>
              </a:rPr>
              <a:t>SMPAG/IAWN Work Item 5.6</a:t>
            </a:r>
          </a:p>
        </p:txBody>
      </p:sp>
    </p:spTree>
    <p:extLst>
      <p:ext uri="{BB962C8B-B14F-4D97-AF65-F5344CB8AC3E}">
        <p14:creationId xmlns:p14="http://schemas.microsoft.com/office/powerpoint/2010/main" val="3792939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ADAD1CA-C925-0849-AE7B-C653E69BEBCD}"/>
              </a:ext>
            </a:extLst>
          </p:cNvPr>
          <p:cNvSpPr>
            <a:spLocks noGrp="1"/>
          </p:cNvSpPr>
          <p:nvPr>
            <p:ph type="title"/>
          </p:nvPr>
        </p:nvSpPr>
        <p:spPr>
          <a:xfrm>
            <a:off x="351092" y="-186617"/>
            <a:ext cx="11620500" cy="1325563"/>
          </a:xfrm>
        </p:spPr>
        <p:txBody>
          <a:bodyPr>
            <a:normAutofit/>
          </a:bodyPr>
          <a:lstStyle/>
          <a:p>
            <a:pPr algn="ctr"/>
            <a:r>
              <a:rPr lang="en-US" sz="4000" b="1" dirty="0">
                <a:latin typeface="+mn-lt"/>
              </a:rPr>
              <a:t>Level 1 Alert </a:t>
            </a:r>
            <a:br>
              <a:rPr lang="en-US" sz="4000" b="1" dirty="0">
                <a:latin typeface="+mn-lt"/>
              </a:rPr>
            </a:br>
            <a:r>
              <a:rPr lang="en-US" sz="2400" b="1" dirty="0">
                <a:latin typeface="+mn-lt"/>
              </a:rPr>
              <a:t>( ≥ 1% probability of impact)</a:t>
            </a:r>
          </a:p>
        </p:txBody>
      </p:sp>
      <p:cxnSp>
        <p:nvCxnSpPr>
          <p:cNvPr id="5" name="Straight Connector 4">
            <a:extLst>
              <a:ext uri="{FF2B5EF4-FFF2-40B4-BE49-F238E27FC236}">
                <a16:creationId xmlns:a16="http://schemas.microsoft.com/office/drawing/2014/main" id="{56FFDC40-0E2C-7942-9281-A84BD3F0F351}"/>
              </a:ext>
            </a:extLst>
          </p:cNvPr>
          <p:cNvCxnSpPr/>
          <p:nvPr/>
        </p:nvCxnSpPr>
        <p:spPr>
          <a:xfrm flipH="1">
            <a:off x="158944" y="946179"/>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A98DA291-233E-E64C-A231-C319D121141B}"/>
              </a:ext>
            </a:extLst>
          </p:cNvPr>
          <p:cNvSpPr txBox="1"/>
          <p:nvPr/>
        </p:nvSpPr>
        <p:spPr>
          <a:xfrm>
            <a:off x="158944" y="1133276"/>
            <a:ext cx="5823153" cy="646331"/>
          </a:xfrm>
          <a:prstGeom prst="rect">
            <a:avLst/>
          </a:prstGeom>
          <a:noFill/>
        </p:spPr>
        <p:txBody>
          <a:bodyPr wrap="square" rtlCol="0">
            <a:spAutoFit/>
          </a:bodyPr>
          <a:lstStyle/>
          <a:p>
            <a:r>
              <a:rPr lang="en-US" i="1" dirty="0"/>
              <a:t> </a:t>
            </a:r>
            <a:endParaRPr lang="en-US" dirty="0"/>
          </a:p>
          <a:p>
            <a:endParaRPr lang="en-US" dirty="0"/>
          </a:p>
        </p:txBody>
      </p:sp>
      <p:sp>
        <p:nvSpPr>
          <p:cNvPr id="7" name="TextBox 6">
            <a:extLst>
              <a:ext uri="{FF2B5EF4-FFF2-40B4-BE49-F238E27FC236}">
                <a16:creationId xmlns:a16="http://schemas.microsoft.com/office/drawing/2014/main" id="{41CE4E76-8254-6F4C-A284-B4D091EA52A8}"/>
              </a:ext>
            </a:extLst>
          </p:cNvPr>
          <p:cNvSpPr txBox="1"/>
          <p:nvPr/>
        </p:nvSpPr>
        <p:spPr>
          <a:xfrm>
            <a:off x="179784" y="938722"/>
            <a:ext cx="11572875" cy="5914441"/>
          </a:xfrm>
          <a:prstGeom prst="rect">
            <a:avLst/>
          </a:prstGeom>
          <a:noFill/>
        </p:spPr>
        <p:txBody>
          <a:bodyPr wrap="square" rtlCol="0">
            <a:spAutoFit/>
          </a:bodyPr>
          <a:lstStyle/>
          <a:p>
            <a:pPr>
              <a:lnSpc>
                <a:spcPct val="90000"/>
              </a:lnSpc>
            </a:pPr>
            <a:r>
              <a:rPr lang="en-US" sz="2000" b="1" dirty="0"/>
              <a:t>Level 1 alert: </a:t>
            </a:r>
            <a:r>
              <a:rPr lang="en-US" sz="2000" b="1" i="1" dirty="0"/>
              <a:t>i</a:t>
            </a:r>
            <a:r>
              <a:rPr lang="en-US" sz="2000" i="1" dirty="0"/>
              <a:t>dentification of a 1% or greater probability of impact</a:t>
            </a:r>
          </a:p>
          <a:p>
            <a:pPr>
              <a:lnSpc>
                <a:spcPct val="90000"/>
              </a:lnSpc>
            </a:pPr>
            <a:endParaRPr lang="en-US" sz="2000" i="1" dirty="0"/>
          </a:p>
          <a:p>
            <a:pPr>
              <a:lnSpc>
                <a:spcPct val="90000"/>
              </a:lnSpc>
            </a:pPr>
            <a:r>
              <a:rPr lang="en-US" sz="2000" b="1" dirty="0"/>
              <a:t>Provide:		</a:t>
            </a:r>
            <a:r>
              <a:rPr lang="en-US" sz="2000" dirty="0"/>
              <a:t>Asteroid name/designation</a:t>
            </a:r>
          </a:p>
          <a:p>
            <a:pPr>
              <a:lnSpc>
                <a:spcPct val="90000"/>
              </a:lnSpc>
            </a:pPr>
            <a:endParaRPr lang="en-US" sz="2000" dirty="0"/>
          </a:p>
          <a:p>
            <a:pPr lvl="0">
              <a:lnSpc>
                <a:spcPct val="90000"/>
              </a:lnSpc>
            </a:pPr>
            <a:r>
              <a:rPr lang="en-US" sz="2000" dirty="0"/>
              <a:t>		Asteroid characteristics – size (metric and standard), brightness, etc.</a:t>
            </a:r>
          </a:p>
          <a:p>
            <a:pPr lvl="0">
              <a:lnSpc>
                <a:spcPct val="90000"/>
              </a:lnSpc>
            </a:pPr>
            <a:endParaRPr lang="en-US" sz="2000" dirty="0"/>
          </a:p>
          <a:p>
            <a:pPr lvl="0">
              <a:lnSpc>
                <a:spcPct val="90000"/>
              </a:lnSpc>
            </a:pPr>
            <a:r>
              <a:rPr lang="en-US" sz="2000" dirty="0"/>
              <a:t>		Discovery details (observatory, follow-up, characteristics [if known], next observations)</a:t>
            </a:r>
          </a:p>
          <a:p>
            <a:pPr lvl="0">
              <a:lnSpc>
                <a:spcPct val="90000"/>
              </a:lnSpc>
            </a:pPr>
            <a:endParaRPr lang="en-US" sz="2000" dirty="0"/>
          </a:p>
          <a:p>
            <a:pPr lvl="0">
              <a:lnSpc>
                <a:spcPct val="90000"/>
              </a:lnSpc>
            </a:pPr>
            <a:r>
              <a:rPr lang="en-US" sz="2000" dirty="0"/>
              <a:t>		(current) Predicted orbit</a:t>
            </a:r>
          </a:p>
          <a:p>
            <a:pPr lvl="0">
              <a:lnSpc>
                <a:spcPct val="90000"/>
              </a:lnSpc>
            </a:pPr>
            <a:endParaRPr lang="en-US" sz="2000" dirty="0"/>
          </a:p>
          <a:p>
            <a:pPr lvl="0">
              <a:lnSpc>
                <a:spcPct val="90000"/>
              </a:lnSpc>
            </a:pPr>
            <a:r>
              <a:rPr lang="en-US" sz="2000" dirty="0"/>
              <a:t>		Next observations </a:t>
            </a:r>
          </a:p>
          <a:p>
            <a:pPr lvl="0">
              <a:lnSpc>
                <a:spcPct val="90000"/>
              </a:lnSpc>
            </a:pPr>
            <a:endParaRPr lang="en-US" sz="2000" dirty="0"/>
          </a:p>
          <a:p>
            <a:pPr lvl="0">
              <a:lnSpc>
                <a:spcPct val="90000"/>
              </a:lnSpc>
            </a:pPr>
            <a:r>
              <a:rPr lang="en-US" sz="2000" dirty="0"/>
              <a:t>		Expected date of next impact risk update</a:t>
            </a:r>
          </a:p>
          <a:p>
            <a:pPr lvl="0">
              <a:lnSpc>
                <a:spcPct val="90000"/>
              </a:lnSpc>
            </a:pPr>
            <a:endParaRPr lang="en-US" sz="2000" dirty="0"/>
          </a:p>
          <a:p>
            <a:pPr>
              <a:lnSpc>
                <a:spcPct val="90000"/>
              </a:lnSpc>
            </a:pPr>
            <a:r>
              <a:rPr lang="en-US" sz="2000" dirty="0"/>
              <a:t>		</a:t>
            </a:r>
            <a:r>
              <a:rPr lang="en-US" sz="2000" dirty="0">
                <a:solidFill>
                  <a:srgbClr val="FF0000"/>
                </a:solidFill>
              </a:rPr>
              <a:t>Names and contact information for spokespeople or URLs for more information from 			responsible orgs</a:t>
            </a:r>
          </a:p>
          <a:p>
            <a:pPr lvl="0">
              <a:lnSpc>
                <a:spcPct val="90000"/>
              </a:lnSpc>
            </a:pPr>
            <a:endParaRPr lang="en-US" sz="2000" dirty="0"/>
          </a:p>
          <a:p>
            <a:pPr lvl="0">
              <a:lnSpc>
                <a:spcPct val="90000"/>
              </a:lnSpc>
            </a:pPr>
            <a:r>
              <a:rPr lang="en-US" sz="2000" dirty="0"/>
              <a:t>IAWN has notified the Space Mission Planning Advisory Group (SMPAG), the international organization responsible for preparing a global response to a possible asteroid impact  IAWN and SMPAG are endorsed by the United Nations and coordinate their activities with the United Nations Office of Outer Space Affairs (</a:t>
            </a:r>
            <a:r>
              <a:rPr lang="en-US" sz="2000" dirty="0" err="1"/>
              <a:t>unoosa.org</a:t>
            </a:r>
            <a:r>
              <a:rPr lang="en-US" sz="2000" dirty="0"/>
              <a:t>) in Vienna, Austria.</a:t>
            </a:r>
          </a:p>
        </p:txBody>
      </p:sp>
    </p:spTree>
    <p:extLst>
      <p:ext uri="{BB962C8B-B14F-4D97-AF65-F5344CB8AC3E}">
        <p14:creationId xmlns:p14="http://schemas.microsoft.com/office/powerpoint/2010/main" val="839864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36EFF74-85E4-C749-82BE-2553D62E0FF9}"/>
              </a:ext>
            </a:extLst>
          </p:cNvPr>
          <p:cNvSpPr/>
          <p:nvPr/>
        </p:nvSpPr>
        <p:spPr>
          <a:xfrm rot="19234040">
            <a:off x="1543550" y="4038577"/>
            <a:ext cx="2646954" cy="923330"/>
          </a:xfrm>
          <a:prstGeom prst="rect">
            <a:avLst/>
          </a:prstGeom>
          <a:noFill/>
        </p:spPr>
        <p:txBody>
          <a:bodyPr wrap="none" lIns="91440" tIns="45720" rIns="91440" bIns="45720">
            <a:spAutoFit/>
          </a:bodyPr>
          <a:lstStyle/>
          <a:p>
            <a:pPr algn="ctr"/>
            <a:r>
              <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example</a:t>
            </a:r>
          </a:p>
        </p:txBody>
      </p:sp>
      <p:sp>
        <p:nvSpPr>
          <p:cNvPr id="5" name="Rectangle 4">
            <a:extLst>
              <a:ext uri="{FF2B5EF4-FFF2-40B4-BE49-F238E27FC236}">
                <a16:creationId xmlns:a16="http://schemas.microsoft.com/office/drawing/2014/main" id="{68FC8529-8648-EF46-B10A-C961EB6FC012}"/>
              </a:ext>
            </a:extLst>
          </p:cNvPr>
          <p:cNvSpPr/>
          <p:nvPr/>
        </p:nvSpPr>
        <p:spPr>
          <a:xfrm rot="19234040">
            <a:off x="3011402" y="5154119"/>
            <a:ext cx="2646954" cy="923330"/>
          </a:xfrm>
          <a:prstGeom prst="rect">
            <a:avLst/>
          </a:prstGeom>
          <a:noFill/>
        </p:spPr>
        <p:txBody>
          <a:bodyPr wrap="none" lIns="91440" tIns="45720" rIns="91440" bIns="45720">
            <a:spAutoFit/>
          </a:bodyPr>
          <a:lstStyle/>
          <a:p>
            <a:pPr algn="ctr"/>
            <a:r>
              <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example</a:t>
            </a:r>
          </a:p>
        </p:txBody>
      </p:sp>
      <p:sp>
        <p:nvSpPr>
          <p:cNvPr id="6" name="Rectangle 5">
            <a:extLst>
              <a:ext uri="{FF2B5EF4-FFF2-40B4-BE49-F238E27FC236}">
                <a16:creationId xmlns:a16="http://schemas.microsoft.com/office/drawing/2014/main" id="{EB19B7DE-8B5A-E64A-B1EC-3C44D5CEB0B8}"/>
              </a:ext>
            </a:extLst>
          </p:cNvPr>
          <p:cNvSpPr/>
          <p:nvPr/>
        </p:nvSpPr>
        <p:spPr>
          <a:xfrm rot="19234040">
            <a:off x="1391150" y="2076427"/>
            <a:ext cx="2646954" cy="923330"/>
          </a:xfrm>
          <a:prstGeom prst="rect">
            <a:avLst/>
          </a:prstGeom>
          <a:noFill/>
        </p:spPr>
        <p:txBody>
          <a:bodyPr wrap="none" lIns="91440" tIns="45720" rIns="91440" bIns="45720">
            <a:spAutoFit/>
          </a:bodyPr>
          <a:lstStyle/>
          <a:p>
            <a:pPr algn="ctr"/>
            <a:r>
              <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example</a:t>
            </a:r>
          </a:p>
        </p:txBody>
      </p:sp>
      <p:sp>
        <p:nvSpPr>
          <p:cNvPr id="7" name="Title 1">
            <a:extLst>
              <a:ext uri="{FF2B5EF4-FFF2-40B4-BE49-F238E27FC236}">
                <a16:creationId xmlns:a16="http://schemas.microsoft.com/office/drawing/2014/main" id="{5EC64FB9-98D8-A848-B7E3-85B35DD73A3E}"/>
              </a:ext>
            </a:extLst>
          </p:cNvPr>
          <p:cNvSpPr>
            <a:spLocks noGrp="1"/>
          </p:cNvSpPr>
          <p:nvPr>
            <p:ph type="title"/>
          </p:nvPr>
        </p:nvSpPr>
        <p:spPr>
          <a:xfrm>
            <a:off x="2287891" y="-217655"/>
            <a:ext cx="8569271" cy="1325563"/>
          </a:xfrm>
        </p:spPr>
        <p:txBody>
          <a:bodyPr/>
          <a:lstStyle/>
          <a:p>
            <a:pPr algn="ctr"/>
            <a:r>
              <a:rPr lang="en-US" b="1" dirty="0">
                <a:latin typeface="+mn-lt"/>
              </a:rPr>
              <a:t>Example Alert Level 1 Message</a:t>
            </a:r>
          </a:p>
        </p:txBody>
      </p:sp>
      <p:cxnSp>
        <p:nvCxnSpPr>
          <p:cNvPr id="8" name="Straight Connector 7">
            <a:extLst>
              <a:ext uri="{FF2B5EF4-FFF2-40B4-BE49-F238E27FC236}">
                <a16:creationId xmlns:a16="http://schemas.microsoft.com/office/drawing/2014/main" id="{CB0D6589-2535-2041-8FF2-449B88ACD82C}"/>
              </a:ext>
            </a:extLst>
          </p:cNvPr>
          <p:cNvCxnSpPr/>
          <p:nvPr/>
        </p:nvCxnSpPr>
        <p:spPr>
          <a:xfrm flipH="1">
            <a:off x="158944" y="962054"/>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9A078785-728B-6841-B1A2-BC02A7E31A01}"/>
              </a:ext>
            </a:extLst>
          </p:cNvPr>
          <p:cNvSpPr txBox="1"/>
          <p:nvPr/>
        </p:nvSpPr>
        <p:spPr>
          <a:xfrm>
            <a:off x="492662" y="1232580"/>
            <a:ext cx="5489435" cy="5755422"/>
          </a:xfrm>
          <a:prstGeom prst="rect">
            <a:avLst/>
          </a:prstGeom>
          <a:noFill/>
        </p:spPr>
        <p:txBody>
          <a:bodyPr wrap="square" rtlCol="0">
            <a:spAutoFit/>
          </a:bodyPr>
          <a:lstStyle/>
          <a:p>
            <a:r>
              <a:rPr lang="en-US" sz="1600" dirty="0"/>
              <a:t>A small asteroid, provisionally designated 2017 XYZ) was discovered on 31 Nov 2017 by Pan-STARRS located atop </a:t>
            </a:r>
            <a:r>
              <a:rPr lang="en-US" sz="1600" dirty="0" err="1"/>
              <a:t>Halekakala</a:t>
            </a:r>
            <a:r>
              <a:rPr lang="en-US" sz="1600" dirty="0"/>
              <a:t> (Maui), Hawaii and reported to the Minor Planet Center.  Additional follow-up observations by the Catalina Sky Survey, the University of Hawaii 2.2-meter, and the Large Altazimuth Telescope (BTA-6) 6-meter telescopes have confirmed the orbit of 2017 XYZ.</a:t>
            </a:r>
          </a:p>
          <a:p>
            <a:endParaRPr lang="en-US" sz="1600" dirty="0"/>
          </a:p>
          <a:p>
            <a:r>
              <a:rPr lang="en-US" sz="1600" dirty="0"/>
              <a:t>2017 XYZ is observed to be approximately 120 meters in size.  Based on current calculations, the asteroid has a 1% probability of impact predicted to occur on 31 Sep 2028 in the Eastern Pacific Ocean near the northern coast of Mexico between 13:05 and 18:30 UTC.</a:t>
            </a:r>
          </a:p>
          <a:p>
            <a:endParaRPr lang="en-US" sz="1600" dirty="0"/>
          </a:p>
          <a:p>
            <a:r>
              <a:rPr lang="en-US" sz="1600" dirty="0"/>
              <a:t>Future observations are planned with the planetary radar systems located in Goldstone and Arecibo on 1 April 2018.  Further radar observations will precisely determine the orbit of 2017 XYZ.</a:t>
            </a:r>
          </a:p>
          <a:p>
            <a:endParaRPr lang="en-US" sz="1600" dirty="0"/>
          </a:p>
          <a:p>
            <a:r>
              <a:rPr lang="en-US" sz="1600" dirty="0">
                <a:solidFill>
                  <a:srgbClr val="FF0000"/>
                </a:solidFill>
              </a:rPr>
              <a:t>The International Asteroid Warning Network (IAWN) has informed the Space Mission Planning Advisory Group (SMPAG), currently chaired by the European Space Agency</a:t>
            </a:r>
            <a:r>
              <a:rPr lang="en-US" sz="1600" dirty="0"/>
              <a:t>.  </a:t>
            </a:r>
          </a:p>
          <a:p>
            <a:endParaRPr lang="en-US" sz="1600" dirty="0"/>
          </a:p>
        </p:txBody>
      </p:sp>
      <p:sp>
        <p:nvSpPr>
          <p:cNvPr id="10" name="Freeform 9">
            <a:extLst>
              <a:ext uri="{FF2B5EF4-FFF2-40B4-BE49-F238E27FC236}">
                <a16:creationId xmlns:a16="http://schemas.microsoft.com/office/drawing/2014/main" id="{B145E67A-109E-3842-9EF9-4AEEA907B0A4}"/>
              </a:ext>
            </a:extLst>
          </p:cNvPr>
          <p:cNvSpPr/>
          <p:nvPr/>
        </p:nvSpPr>
        <p:spPr>
          <a:xfrm>
            <a:off x="320842" y="1203158"/>
            <a:ext cx="5839326" cy="5598695"/>
          </a:xfrm>
          <a:custGeom>
            <a:avLst/>
            <a:gdLst>
              <a:gd name="connsiteX0" fmla="*/ 80211 w 5839326"/>
              <a:gd name="connsiteY0" fmla="*/ 64168 h 5598695"/>
              <a:gd name="connsiteX1" fmla="*/ 80211 w 5839326"/>
              <a:gd name="connsiteY1" fmla="*/ 2213810 h 5598695"/>
              <a:gd name="connsiteX2" fmla="*/ 0 w 5839326"/>
              <a:gd name="connsiteY2" fmla="*/ 3529263 h 5598695"/>
              <a:gd name="connsiteX3" fmla="*/ 64169 w 5839326"/>
              <a:gd name="connsiteY3" fmla="*/ 5037221 h 5598695"/>
              <a:gd name="connsiteX4" fmla="*/ 64169 w 5839326"/>
              <a:gd name="connsiteY4" fmla="*/ 5598695 h 5598695"/>
              <a:gd name="connsiteX5" fmla="*/ 3866147 w 5839326"/>
              <a:gd name="connsiteY5" fmla="*/ 5598695 h 5598695"/>
              <a:gd name="connsiteX6" fmla="*/ 4507832 w 5839326"/>
              <a:gd name="connsiteY6" fmla="*/ 5438274 h 5598695"/>
              <a:gd name="connsiteX7" fmla="*/ 5759116 w 5839326"/>
              <a:gd name="connsiteY7" fmla="*/ 5486400 h 5598695"/>
              <a:gd name="connsiteX8" fmla="*/ 5630779 w 5839326"/>
              <a:gd name="connsiteY8" fmla="*/ 4572000 h 5598695"/>
              <a:gd name="connsiteX9" fmla="*/ 5710990 w 5839326"/>
              <a:gd name="connsiteY9" fmla="*/ 3593431 h 5598695"/>
              <a:gd name="connsiteX10" fmla="*/ 5839326 w 5839326"/>
              <a:gd name="connsiteY10" fmla="*/ 2037347 h 5598695"/>
              <a:gd name="connsiteX11" fmla="*/ 5743074 w 5839326"/>
              <a:gd name="connsiteY11" fmla="*/ 770021 h 5598695"/>
              <a:gd name="connsiteX12" fmla="*/ 5678905 w 5839326"/>
              <a:gd name="connsiteY12" fmla="*/ 16042 h 5598695"/>
              <a:gd name="connsiteX13" fmla="*/ 4555958 w 5839326"/>
              <a:gd name="connsiteY13" fmla="*/ 32084 h 5598695"/>
              <a:gd name="connsiteX14" fmla="*/ 3481137 w 5839326"/>
              <a:gd name="connsiteY14" fmla="*/ 0 h 5598695"/>
              <a:gd name="connsiteX15" fmla="*/ 2903621 w 5839326"/>
              <a:gd name="connsiteY15" fmla="*/ 64168 h 5598695"/>
              <a:gd name="connsiteX16" fmla="*/ 2165684 w 5839326"/>
              <a:gd name="connsiteY16" fmla="*/ 48126 h 5598695"/>
              <a:gd name="connsiteX17" fmla="*/ 914400 w 5839326"/>
              <a:gd name="connsiteY17" fmla="*/ 48126 h 5598695"/>
              <a:gd name="connsiteX18" fmla="*/ 80211 w 5839326"/>
              <a:gd name="connsiteY18" fmla="*/ 64168 h 5598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39326" h="5598695">
                <a:moveTo>
                  <a:pt x="80211" y="64168"/>
                </a:moveTo>
                <a:lnTo>
                  <a:pt x="80211" y="2213810"/>
                </a:lnTo>
                <a:lnTo>
                  <a:pt x="0" y="3529263"/>
                </a:lnTo>
                <a:lnTo>
                  <a:pt x="64169" y="5037221"/>
                </a:lnTo>
                <a:lnTo>
                  <a:pt x="64169" y="5598695"/>
                </a:lnTo>
                <a:lnTo>
                  <a:pt x="3866147" y="5598695"/>
                </a:lnTo>
                <a:lnTo>
                  <a:pt x="4507832" y="5438274"/>
                </a:lnTo>
                <a:lnTo>
                  <a:pt x="5759116" y="5486400"/>
                </a:lnTo>
                <a:lnTo>
                  <a:pt x="5630779" y="4572000"/>
                </a:lnTo>
                <a:lnTo>
                  <a:pt x="5710990" y="3593431"/>
                </a:lnTo>
                <a:lnTo>
                  <a:pt x="5839326" y="2037347"/>
                </a:lnTo>
                <a:lnTo>
                  <a:pt x="5743074" y="770021"/>
                </a:lnTo>
                <a:lnTo>
                  <a:pt x="5678905" y="16042"/>
                </a:lnTo>
                <a:lnTo>
                  <a:pt x="4555958" y="32084"/>
                </a:lnTo>
                <a:lnTo>
                  <a:pt x="3481137" y="0"/>
                </a:lnTo>
                <a:lnTo>
                  <a:pt x="2903621" y="64168"/>
                </a:lnTo>
                <a:lnTo>
                  <a:pt x="2165684" y="48126"/>
                </a:lnTo>
                <a:lnTo>
                  <a:pt x="914400" y="48126"/>
                </a:lnTo>
                <a:lnTo>
                  <a:pt x="80211" y="64168"/>
                </a:lnTo>
                <a:close/>
              </a:path>
            </a:pathLst>
          </a:cu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06B7A78-B159-C140-B94D-2ADECE1B2DDB}"/>
              </a:ext>
            </a:extLst>
          </p:cNvPr>
          <p:cNvSpPr txBox="1"/>
          <p:nvPr/>
        </p:nvSpPr>
        <p:spPr>
          <a:xfrm>
            <a:off x="7060864" y="1493262"/>
            <a:ext cx="4221132" cy="954107"/>
          </a:xfrm>
          <a:prstGeom prst="rect">
            <a:avLst/>
          </a:prstGeom>
          <a:noFill/>
        </p:spPr>
        <p:txBody>
          <a:bodyPr wrap="square" rtlCol="0">
            <a:spAutoFit/>
          </a:bodyPr>
          <a:lstStyle/>
          <a:p>
            <a:r>
              <a:rPr lang="en-US" sz="2800" b="1" dirty="0">
                <a:solidFill>
                  <a:srgbClr val="0070C0"/>
                </a:solidFill>
              </a:rPr>
              <a:t>Basic </a:t>
            </a:r>
            <a:r>
              <a:rPr lang="en-US" sz="2800" b="1">
                <a:solidFill>
                  <a:srgbClr val="0070C0"/>
                </a:solidFill>
              </a:rPr>
              <a:t>facts RE: discovery, follow-up, etc.</a:t>
            </a:r>
            <a:endParaRPr lang="en-US" sz="2800" b="1" dirty="0">
              <a:solidFill>
                <a:srgbClr val="0070C0"/>
              </a:solidFill>
            </a:endParaRPr>
          </a:p>
        </p:txBody>
      </p:sp>
      <p:sp>
        <p:nvSpPr>
          <p:cNvPr id="12" name="TextBox 11">
            <a:extLst>
              <a:ext uri="{FF2B5EF4-FFF2-40B4-BE49-F238E27FC236}">
                <a16:creationId xmlns:a16="http://schemas.microsoft.com/office/drawing/2014/main" id="{EC9BC6CE-989E-1B42-8935-21A9EE2DB874}"/>
              </a:ext>
            </a:extLst>
          </p:cNvPr>
          <p:cNvSpPr txBox="1"/>
          <p:nvPr/>
        </p:nvSpPr>
        <p:spPr>
          <a:xfrm>
            <a:off x="6900325" y="3308710"/>
            <a:ext cx="4146884" cy="523220"/>
          </a:xfrm>
          <a:prstGeom prst="rect">
            <a:avLst/>
          </a:prstGeom>
          <a:noFill/>
        </p:spPr>
        <p:txBody>
          <a:bodyPr wrap="square" rtlCol="0">
            <a:spAutoFit/>
          </a:bodyPr>
          <a:lstStyle/>
          <a:p>
            <a:r>
              <a:rPr lang="en-US" sz="2800" b="1">
                <a:solidFill>
                  <a:srgbClr val="FF0000"/>
                </a:solidFill>
              </a:rPr>
              <a:t>Current predicted details</a:t>
            </a:r>
            <a:endParaRPr lang="en-US" sz="2800" b="1" dirty="0">
              <a:solidFill>
                <a:srgbClr val="FF0000"/>
              </a:solidFill>
            </a:endParaRPr>
          </a:p>
        </p:txBody>
      </p:sp>
      <p:sp>
        <p:nvSpPr>
          <p:cNvPr id="13" name="TextBox 12">
            <a:extLst>
              <a:ext uri="{FF2B5EF4-FFF2-40B4-BE49-F238E27FC236}">
                <a16:creationId xmlns:a16="http://schemas.microsoft.com/office/drawing/2014/main" id="{7F2E00A9-BD1D-CF41-BCE1-BFAB6A4E5294}"/>
              </a:ext>
            </a:extLst>
          </p:cNvPr>
          <p:cNvSpPr txBox="1"/>
          <p:nvPr/>
        </p:nvSpPr>
        <p:spPr>
          <a:xfrm>
            <a:off x="6900325" y="5419071"/>
            <a:ext cx="4146884" cy="1384995"/>
          </a:xfrm>
          <a:prstGeom prst="rect">
            <a:avLst/>
          </a:prstGeom>
          <a:noFill/>
        </p:spPr>
        <p:txBody>
          <a:bodyPr wrap="square" rtlCol="0">
            <a:spAutoFit/>
          </a:bodyPr>
          <a:lstStyle/>
          <a:p>
            <a:r>
              <a:rPr lang="en-US" sz="2800" b="1" dirty="0"/>
              <a:t>IAWN &amp; SMPAG (trusted sources of information</a:t>
            </a:r>
            <a:r>
              <a:rPr lang="en-US" sz="2800" b="1"/>
              <a:t>, etc.)</a:t>
            </a:r>
            <a:endParaRPr lang="en-US" sz="2800" b="1" dirty="0"/>
          </a:p>
        </p:txBody>
      </p:sp>
      <p:sp>
        <p:nvSpPr>
          <p:cNvPr id="14" name="Right Brace 13">
            <a:extLst>
              <a:ext uri="{FF2B5EF4-FFF2-40B4-BE49-F238E27FC236}">
                <a16:creationId xmlns:a16="http://schemas.microsoft.com/office/drawing/2014/main" id="{F32ACFBF-C27C-C84D-9621-4820C11DED61}"/>
              </a:ext>
            </a:extLst>
          </p:cNvPr>
          <p:cNvSpPr/>
          <p:nvPr/>
        </p:nvSpPr>
        <p:spPr>
          <a:xfrm>
            <a:off x="6232166" y="1203158"/>
            <a:ext cx="418091" cy="1778518"/>
          </a:xfrm>
          <a:prstGeom prst="rightBrace">
            <a:avLst/>
          </a:prstGeom>
          <a:ln w="158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ight Brace 14">
            <a:extLst>
              <a:ext uri="{FF2B5EF4-FFF2-40B4-BE49-F238E27FC236}">
                <a16:creationId xmlns:a16="http://schemas.microsoft.com/office/drawing/2014/main" id="{847FBD8F-87F6-3442-8DEF-18F8388E47C4}"/>
              </a:ext>
            </a:extLst>
          </p:cNvPr>
          <p:cNvSpPr/>
          <p:nvPr/>
        </p:nvSpPr>
        <p:spPr>
          <a:xfrm>
            <a:off x="6232166" y="3160468"/>
            <a:ext cx="303056" cy="971663"/>
          </a:xfrm>
          <a:prstGeom prst="rightBrace">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e 15">
            <a:extLst>
              <a:ext uri="{FF2B5EF4-FFF2-40B4-BE49-F238E27FC236}">
                <a16:creationId xmlns:a16="http://schemas.microsoft.com/office/drawing/2014/main" id="{897336A6-57DE-6145-872A-EA1AA988F1FC}"/>
              </a:ext>
            </a:extLst>
          </p:cNvPr>
          <p:cNvSpPr/>
          <p:nvPr/>
        </p:nvSpPr>
        <p:spPr>
          <a:xfrm>
            <a:off x="6182215" y="4323787"/>
            <a:ext cx="517992" cy="1007044"/>
          </a:xfrm>
          <a:prstGeom prst="rightBrace">
            <a:avLst/>
          </a:prstGeom>
          <a:ln w="15875">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9E83F9EC-C0CE-3643-9E4B-C181ADD45A8A}"/>
              </a:ext>
            </a:extLst>
          </p:cNvPr>
          <p:cNvSpPr txBox="1"/>
          <p:nvPr/>
        </p:nvSpPr>
        <p:spPr>
          <a:xfrm>
            <a:off x="6900325" y="4493085"/>
            <a:ext cx="3896816" cy="523220"/>
          </a:xfrm>
          <a:prstGeom prst="rect">
            <a:avLst/>
          </a:prstGeom>
          <a:noFill/>
        </p:spPr>
        <p:txBody>
          <a:bodyPr wrap="square" rtlCol="0">
            <a:spAutoFit/>
          </a:bodyPr>
          <a:lstStyle/>
          <a:p>
            <a:r>
              <a:rPr lang="en-US" sz="2800" b="1" dirty="0">
                <a:solidFill>
                  <a:srgbClr val="7030A0"/>
                </a:solidFill>
              </a:rPr>
              <a:t>Next Observations</a:t>
            </a:r>
          </a:p>
        </p:txBody>
      </p:sp>
      <p:sp>
        <p:nvSpPr>
          <p:cNvPr id="18" name="Right Brace 17">
            <a:extLst>
              <a:ext uri="{FF2B5EF4-FFF2-40B4-BE49-F238E27FC236}">
                <a16:creationId xmlns:a16="http://schemas.microsoft.com/office/drawing/2014/main" id="{2D04F21E-B610-C84B-8D3C-F91E7C3BA759}"/>
              </a:ext>
            </a:extLst>
          </p:cNvPr>
          <p:cNvSpPr/>
          <p:nvPr/>
        </p:nvSpPr>
        <p:spPr>
          <a:xfrm>
            <a:off x="6064527" y="5592887"/>
            <a:ext cx="517992" cy="1007044"/>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290269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0A6E5DF-78E8-4D41-A486-AA84F9D41046}"/>
              </a:ext>
            </a:extLst>
          </p:cNvPr>
          <p:cNvSpPr txBox="1">
            <a:spLocks noChangeArrowheads="1"/>
          </p:cNvSpPr>
          <p:nvPr/>
        </p:nvSpPr>
        <p:spPr>
          <a:xfrm>
            <a:off x="4121152" y="-184148"/>
            <a:ext cx="41878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latin typeface="+mn-lt"/>
              </a:rPr>
              <a:t>NEO Alert Process</a:t>
            </a:r>
          </a:p>
        </p:txBody>
      </p:sp>
      <p:grpSp>
        <p:nvGrpSpPr>
          <p:cNvPr id="5" name="Group 4">
            <a:extLst>
              <a:ext uri="{FF2B5EF4-FFF2-40B4-BE49-F238E27FC236}">
                <a16:creationId xmlns:a16="http://schemas.microsoft.com/office/drawing/2014/main" id="{F20F9FAF-FF77-624E-AB80-F9A003BCA066}"/>
              </a:ext>
            </a:extLst>
          </p:cNvPr>
          <p:cNvGrpSpPr/>
          <p:nvPr/>
        </p:nvGrpSpPr>
        <p:grpSpPr>
          <a:xfrm>
            <a:off x="163746" y="1085168"/>
            <a:ext cx="11543571" cy="5662613"/>
            <a:chOff x="48893" y="1397000"/>
            <a:chExt cx="10081343" cy="5662613"/>
          </a:xfrm>
        </p:grpSpPr>
        <p:sp>
          <p:nvSpPr>
            <p:cNvPr id="6" name="Rectangle 3">
              <a:extLst>
                <a:ext uri="{FF2B5EF4-FFF2-40B4-BE49-F238E27FC236}">
                  <a16:creationId xmlns:a16="http://schemas.microsoft.com/office/drawing/2014/main" id="{9FF58E8C-F366-F840-863F-4D2FBFDD9D8E}"/>
                </a:ext>
              </a:extLst>
            </p:cNvPr>
            <p:cNvSpPr>
              <a:spLocks noChangeArrowheads="1"/>
            </p:cNvSpPr>
            <p:nvPr/>
          </p:nvSpPr>
          <p:spPr bwMode="auto">
            <a:xfrm>
              <a:off x="330200" y="1460500"/>
              <a:ext cx="1219200" cy="838200"/>
            </a:xfrm>
            <a:prstGeom prst="rect">
              <a:avLst/>
            </a:prstGeom>
            <a:solidFill>
              <a:srgbClr val="3399FF"/>
            </a:solidFill>
            <a:ln w="9525" algn="ctr">
              <a:solidFill>
                <a:schemeClr val="tx1"/>
              </a:solidFill>
              <a:miter lim="800000"/>
              <a:headEnd/>
              <a:tailEnd/>
            </a:ln>
          </p:spPr>
          <p:txBody>
            <a:bodyPr wrap="none" anchor="ctr"/>
            <a:lstStyle/>
            <a:p>
              <a:pPr algn="ctr" defTabSz="913798"/>
              <a:r>
                <a:rPr lang="en-US" b="1">
                  <a:solidFill>
                    <a:srgbClr val="000000"/>
                  </a:solidFill>
                  <a:latin typeface="Arial" pitchFamily="34" charset="0"/>
                </a:rPr>
                <a:t>Survey,</a:t>
              </a:r>
            </a:p>
            <a:p>
              <a:pPr algn="ctr" defTabSz="913798"/>
              <a:r>
                <a:rPr lang="en-US" b="1">
                  <a:solidFill>
                    <a:srgbClr val="000000"/>
                  </a:solidFill>
                  <a:latin typeface="Arial" pitchFamily="34" charset="0"/>
                </a:rPr>
                <a:t>Detect,</a:t>
              </a:r>
            </a:p>
            <a:p>
              <a:pPr algn="ctr" defTabSz="913798"/>
              <a:r>
                <a:rPr lang="en-US" b="1">
                  <a:solidFill>
                    <a:srgbClr val="000000"/>
                  </a:solidFill>
                  <a:latin typeface="Arial" pitchFamily="34" charset="0"/>
                </a:rPr>
                <a:t>&amp; Report</a:t>
              </a:r>
            </a:p>
          </p:txBody>
        </p:sp>
        <p:cxnSp>
          <p:nvCxnSpPr>
            <p:cNvPr id="7" name="AutoShape 4">
              <a:extLst>
                <a:ext uri="{FF2B5EF4-FFF2-40B4-BE49-F238E27FC236}">
                  <a16:creationId xmlns:a16="http://schemas.microsoft.com/office/drawing/2014/main" id="{66C16178-5BE3-3A44-8066-63AF5E55C133}"/>
                </a:ext>
              </a:extLst>
            </p:cNvPr>
            <p:cNvCxnSpPr>
              <a:cxnSpLocks noChangeShapeType="1"/>
              <a:stCxn id="6" idx="3"/>
              <a:endCxn id="8" idx="1"/>
            </p:cNvCxnSpPr>
            <p:nvPr/>
          </p:nvCxnSpPr>
          <p:spPr bwMode="auto">
            <a:xfrm>
              <a:off x="1549400" y="1879600"/>
              <a:ext cx="342900" cy="0"/>
            </a:xfrm>
            <a:prstGeom prst="straightConnector1">
              <a:avLst/>
            </a:prstGeom>
            <a:noFill/>
            <a:ln w="28575">
              <a:solidFill>
                <a:schemeClr val="tx1"/>
              </a:solidFill>
              <a:round/>
              <a:headEnd/>
              <a:tailEnd type="triangle" w="med" len="lg"/>
            </a:ln>
            <a:extLst>
              <a:ext uri="{909E8E84-426E-40dd-AFC4-6F175D3DCCD1}">
                <a14:hiddenFill xmlns:a14="http://schemas.microsoft.com/office/drawing/2010/main" xmlns="">
                  <a:noFill/>
                </a14:hiddenFill>
              </a:ext>
            </a:extLst>
          </p:spPr>
        </p:cxnSp>
        <p:sp>
          <p:nvSpPr>
            <p:cNvPr id="8" name="Rectangle 5">
              <a:extLst>
                <a:ext uri="{FF2B5EF4-FFF2-40B4-BE49-F238E27FC236}">
                  <a16:creationId xmlns:a16="http://schemas.microsoft.com/office/drawing/2014/main" id="{387ACB61-2608-534A-BE0C-23B95DE7F967}"/>
                </a:ext>
              </a:extLst>
            </p:cNvPr>
            <p:cNvSpPr>
              <a:spLocks noChangeArrowheads="1"/>
            </p:cNvSpPr>
            <p:nvPr/>
          </p:nvSpPr>
          <p:spPr bwMode="auto">
            <a:xfrm>
              <a:off x="1892300" y="1568450"/>
              <a:ext cx="2298700" cy="622300"/>
            </a:xfrm>
            <a:prstGeom prst="rect">
              <a:avLst/>
            </a:prstGeom>
            <a:solidFill>
              <a:srgbClr val="C0C0C0"/>
            </a:solidFill>
            <a:ln w="9525" algn="ctr">
              <a:solidFill>
                <a:schemeClr val="tx1"/>
              </a:solidFill>
              <a:miter lim="800000"/>
              <a:headEnd/>
              <a:tailEnd/>
            </a:ln>
          </p:spPr>
          <p:txBody>
            <a:bodyPr wrap="none" anchor="ctr"/>
            <a:lstStyle/>
            <a:p>
              <a:pPr algn="ctr" defTabSz="913798"/>
              <a:r>
                <a:rPr lang="en-US" b="1" dirty="0">
                  <a:solidFill>
                    <a:srgbClr val="000000"/>
                  </a:solidFill>
                  <a:latin typeface="Arial" pitchFamily="34" charset="0"/>
                </a:rPr>
                <a:t>Correlate, Determine</a:t>
              </a:r>
            </a:p>
            <a:p>
              <a:pPr algn="ctr" defTabSz="913798"/>
              <a:r>
                <a:rPr lang="en-US" b="1" dirty="0">
                  <a:solidFill>
                    <a:srgbClr val="000000"/>
                  </a:solidFill>
                  <a:latin typeface="Arial" pitchFamily="34" charset="0"/>
                </a:rPr>
                <a:t>Rough Orbit</a:t>
              </a:r>
            </a:p>
          </p:txBody>
        </p:sp>
        <p:sp>
          <p:nvSpPr>
            <p:cNvPr id="9" name="AutoShape 6">
              <a:extLst>
                <a:ext uri="{FF2B5EF4-FFF2-40B4-BE49-F238E27FC236}">
                  <a16:creationId xmlns:a16="http://schemas.microsoft.com/office/drawing/2014/main" id="{4F6AD9AB-D8D4-DB41-B2D0-A63C9B29A949}"/>
                </a:ext>
              </a:extLst>
            </p:cNvPr>
            <p:cNvSpPr>
              <a:spLocks noChangeArrowheads="1"/>
            </p:cNvSpPr>
            <p:nvPr/>
          </p:nvSpPr>
          <p:spPr bwMode="auto">
            <a:xfrm>
              <a:off x="2286000" y="2374900"/>
              <a:ext cx="1524000" cy="1447800"/>
            </a:xfrm>
            <a:prstGeom prst="flowChartDecision">
              <a:avLst/>
            </a:prstGeom>
            <a:solidFill>
              <a:srgbClr val="C0C0C0"/>
            </a:solidFill>
            <a:ln w="9525" algn="ctr">
              <a:solidFill>
                <a:schemeClr val="tx1"/>
              </a:solidFill>
              <a:miter lim="800000"/>
              <a:headEnd/>
              <a:tailEnd/>
            </a:ln>
          </p:spPr>
          <p:txBody>
            <a:bodyPr wrap="none" anchor="ctr"/>
            <a:lstStyle/>
            <a:p>
              <a:pPr algn="ctr" defTabSz="913798"/>
              <a:r>
                <a:rPr lang="en-US" b="1">
                  <a:solidFill>
                    <a:srgbClr val="000000"/>
                  </a:solidFill>
                  <a:latin typeface="Arial" pitchFamily="34" charset="0"/>
                </a:rPr>
                <a:t>Possible</a:t>
              </a:r>
            </a:p>
            <a:p>
              <a:pPr algn="ctr" defTabSz="913798"/>
              <a:r>
                <a:rPr lang="en-US" b="1">
                  <a:solidFill>
                    <a:srgbClr val="000000"/>
                  </a:solidFill>
                  <a:latin typeface="Arial" pitchFamily="34" charset="0"/>
                </a:rPr>
                <a:t>New PHO?</a:t>
              </a:r>
            </a:p>
          </p:txBody>
        </p:sp>
        <p:cxnSp>
          <p:nvCxnSpPr>
            <p:cNvPr id="10" name="AutoShape 7">
              <a:extLst>
                <a:ext uri="{FF2B5EF4-FFF2-40B4-BE49-F238E27FC236}">
                  <a16:creationId xmlns:a16="http://schemas.microsoft.com/office/drawing/2014/main" id="{5D56989B-DF63-9342-8B2A-86FC82F0FC81}"/>
                </a:ext>
              </a:extLst>
            </p:cNvPr>
            <p:cNvCxnSpPr>
              <a:cxnSpLocks noChangeShapeType="1"/>
              <a:stCxn id="8" idx="2"/>
              <a:endCxn id="9" idx="0"/>
            </p:cNvCxnSpPr>
            <p:nvPr/>
          </p:nvCxnSpPr>
          <p:spPr bwMode="auto">
            <a:xfrm>
              <a:off x="3041650" y="2190750"/>
              <a:ext cx="6350" cy="18415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11" name="AutoShape 8">
              <a:extLst>
                <a:ext uri="{FF2B5EF4-FFF2-40B4-BE49-F238E27FC236}">
                  <a16:creationId xmlns:a16="http://schemas.microsoft.com/office/drawing/2014/main" id="{8A1BAE34-733A-2A46-A7D3-67C09179B42D}"/>
                </a:ext>
              </a:extLst>
            </p:cNvPr>
            <p:cNvSpPr>
              <a:spLocks noChangeArrowheads="1"/>
            </p:cNvSpPr>
            <p:nvPr/>
          </p:nvSpPr>
          <p:spPr bwMode="auto">
            <a:xfrm>
              <a:off x="342900" y="3289300"/>
              <a:ext cx="1371600" cy="1371600"/>
            </a:xfrm>
            <a:prstGeom prst="flowChartAlternateProcess">
              <a:avLst/>
            </a:prstGeom>
            <a:solidFill>
              <a:srgbClr val="C0C0C0"/>
            </a:solidFill>
            <a:ln w="9525" algn="ctr">
              <a:solidFill>
                <a:schemeClr val="tx1"/>
              </a:solidFill>
              <a:miter lim="800000"/>
              <a:headEnd/>
              <a:tailEnd/>
            </a:ln>
          </p:spPr>
          <p:txBody>
            <a:bodyPr wrap="none" anchor="ctr"/>
            <a:lstStyle/>
            <a:p>
              <a:pPr algn="ctr" defTabSz="913798"/>
              <a:r>
                <a:rPr lang="en-US" b="1" dirty="0">
                  <a:solidFill>
                    <a:srgbClr val="000000"/>
                  </a:solidFill>
                  <a:latin typeface="Arial" pitchFamily="34" charset="0"/>
                </a:rPr>
                <a:t>Routine</a:t>
              </a:r>
            </a:p>
            <a:p>
              <a:pPr algn="ctr" defTabSz="913798">
                <a:spcAft>
                  <a:spcPct val="40000"/>
                </a:spcAft>
              </a:pPr>
              <a:r>
                <a:rPr lang="en-US" b="1" dirty="0">
                  <a:solidFill>
                    <a:srgbClr val="000000"/>
                  </a:solidFill>
                  <a:latin typeface="Arial" pitchFamily="34" charset="0"/>
                </a:rPr>
                <a:t>Processing</a:t>
              </a:r>
            </a:p>
            <a:p>
              <a:pPr algn="ctr" defTabSz="913798"/>
              <a:r>
                <a:rPr lang="en-US" b="1" dirty="0">
                  <a:solidFill>
                    <a:srgbClr val="000000"/>
                  </a:solidFill>
                  <a:latin typeface="Arial" pitchFamily="34" charset="0"/>
                </a:rPr>
                <a:t>Publish</a:t>
              </a:r>
            </a:p>
            <a:p>
              <a:pPr algn="ctr" defTabSz="913798"/>
              <a:r>
                <a:rPr lang="en-US" b="1" dirty="0">
                  <a:solidFill>
                    <a:srgbClr val="000000"/>
                  </a:solidFill>
                  <a:latin typeface="Arial" pitchFamily="34" charset="0"/>
                </a:rPr>
                <a:t>Results</a:t>
              </a:r>
            </a:p>
          </p:txBody>
        </p:sp>
        <p:cxnSp>
          <p:nvCxnSpPr>
            <p:cNvPr id="12" name="AutoShape 9">
              <a:extLst>
                <a:ext uri="{FF2B5EF4-FFF2-40B4-BE49-F238E27FC236}">
                  <a16:creationId xmlns:a16="http://schemas.microsoft.com/office/drawing/2014/main" id="{D1A614C9-BA42-9C49-B913-9A1428132029}"/>
                </a:ext>
              </a:extLst>
            </p:cNvPr>
            <p:cNvCxnSpPr>
              <a:cxnSpLocks noChangeShapeType="1"/>
              <a:stCxn id="9" idx="1"/>
              <a:endCxn id="11" idx="3"/>
            </p:cNvCxnSpPr>
            <p:nvPr/>
          </p:nvCxnSpPr>
          <p:spPr bwMode="auto">
            <a:xfrm flipH="1">
              <a:off x="1714500" y="3098800"/>
              <a:ext cx="571500" cy="876300"/>
            </a:xfrm>
            <a:prstGeom prst="straightConnector1">
              <a:avLst/>
            </a:prstGeom>
            <a:noFill/>
            <a:ln w="28575">
              <a:solidFill>
                <a:schemeClr val="tx1"/>
              </a:solidFill>
              <a:round/>
              <a:headEnd/>
              <a:tailEnd type="triangle" w="med" len="lg"/>
            </a:ln>
            <a:extLst>
              <a:ext uri="{909E8E84-426E-40dd-AFC4-6F175D3DCCD1}">
                <a14:hiddenFill xmlns:a14="http://schemas.microsoft.com/office/drawing/2010/main" xmlns="">
                  <a:noFill/>
                </a14:hiddenFill>
              </a:ext>
            </a:extLst>
          </p:spPr>
        </p:cxnSp>
        <p:sp>
          <p:nvSpPr>
            <p:cNvPr id="13" name="Text Box 10">
              <a:extLst>
                <a:ext uri="{FF2B5EF4-FFF2-40B4-BE49-F238E27FC236}">
                  <a16:creationId xmlns:a16="http://schemas.microsoft.com/office/drawing/2014/main" id="{670F4FCA-2FF4-0F4E-9BE9-278DE3498552}"/>
                </a:ext>
              </a:extLst>
            </p:cNvPr>
            <p:cNvSpPr txBox="1">
              <a:spLocks noChangeArrowheads="1"/>
            </p:cNvSpPr>
            <p:nvPr/>
          </p:nvSpPr>
          <p:spPr bwMode="auto">
            <a:xfrm>
              <a:off x="2362200" y="3784600"/>
              <a:ext cx="914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lgn="ctr" defTabSz="913798" eaLnBrk="1" hangingPunct="1">
                <a:spcBef>
                  <a:spcPct val="50000"/>
                </a:spcBef>
              </a:pPr>
              <a:r>
                <a:rPr lang="en-US" sz="1400" b="1">
                  <a:solidFill>
                    <a:srgbClr val="000000"/>
                  </a:solidFill>
                  <a:latin typeface="Arial" pitchFamily="34" charset="0"/>
                </a:rPr>
                <a:t>Yes</a:t>
              </a:r>
            </a:p>
          </p:txBody>
        </p:sp>
        <p:cxnSp>
          <p:nvCxnSpPr>
            <p:cNvPr id="14" name="AutoShape 11">
              <a:extLst>
                <a:ext uri="{FF2B5EF4-FFF2-40B4-BE49-F238E27FC236}">
                  <a16:creationId xmlns:a16="http://schemas.microsoft.com/office/drawing/2014/main" id="{E44ECD70-1797-AB4F-A572-9C44CB18C2F0}"/>
                </a:ext>
              </a:extLst>
            </p:cNvPr>
            <p:cNvCxnSpPr>
              <a:cxnSpLocks noChangeShapeType="1"/>
              <a:stCxn id="9" idx="2"/>
              <a:endCxn id="15" idx="0"/>
            </p:cNvCxnSpPr>
            <p:nvPr/>
          </p:nvCxnSpPr>
          <p:spPr bwMode="auto">
            <a:xfrm>
              <a:off x="3048000" y="3822700"/>
              <a:ext cx="0" cy="304800"/>
            </a:xfrm>
            <a:prstGeom prst="straightConnector1">
              <a:avLst/>
            </a:prstGeom>
            <a:noFill/>
            <a:ln w="19050">
              <a:solidFill>
                <a:schemeClr val="tx1"/>
              </a:solidFill>
              <a:round/>
              <a:headEnd/>
              <a:tailEnd type="triangle" w="med" len="med"/>
            </a:ln>
            <a:extLst>
              <a:ext uri="{909E8E84-426E-40dd-AFC4-6F175D3DCCD1}">
                <a14:hiddenFill xmlns:a14="http://schemas.microsoft.com/office/drawing/2010/main" xmlns="">
                  <a:noFill/>
                </a14:hiddenFill>
              </a:ext>
            </a:extLst>
          </p:spPr>
        </p:cxnSp>
        <p:sp>
          <p:nvSpPr>
            <p:cNvPr id="15" name="AutoShape 12">
              <a:extLst>
                <a:ext uri="{FF2B5EF4-FFF2-40B4-BE49-F238E27FC236}">
                  <a16:creationId xmlns:a16="http://schemas.microsoft.com/office/drawing/2014/main" id="{66FD3356-D0DF-5846-AEBE-EBC49B0E643E}"/>
                </a:ext>
              </a:extLst>
            </p:cNvPr>
            <p:cNvSpPr>
              <a:spLocks noChangeArrowheads="1"/>
            </p:cNvSpPr>
            <p:nvPr/>
          </p:nvSpPr>
          <p:spPr bwMode="auto">
            <a:xfrm>
              <a:off x="2286000" y="4127500"/>
              <a:ext cx="1524000" cy="1447800"/>
            </a:xfrm>
            <a:prstGeom prst="flowChartDecision">
              <a:avLst/>
            </a:prstGeom>
            <a:solidFill>
              <a:srgbClr val="C0C0C0"/>
            </a:solidFill>
            <a:ln w="9525" algn="ctr">
              <a:solidFill>
                <a:schemeClr val="tx1"/>
              </a:solidFill>
              <a:miter lim="800000"/>
              <a:headEnd/>
              <a:tailEnd/>
            </a:ln>
          </p:spPr>
          <p:txBody>
            <a:bodyPr wrap="none" anchor="ctr"/>
            <a:lstStyle/>
            <a:p>
              <a:pPr algn="ctr" defTabSz="913798"/>
              <a:r>
                <a:rPr lang="en-US" b="1">
                  <a:solidFill>
                    <a:srgbClr val="000000"/>
                  </a:solidFill>
                  <a:latin typeface="Arial" pitchFamily="34" charset="0"/>
                </a:rPr>
                <a:t>Potential</a:t>
              </a:r>
            </a:p>
            <a:p>
              <a:pPr algn="ctr" defTabSz="913798"/>
              <a:r>
                <a:rPr lang="en-US" b="1">
                  <a:solidFill>
                    <a:srgbClr val="000000"/>
                  </a:solidFill>
                  <a:latin typeface="Arial" pitchFamily="34" charset="0"/>
                </a:rPr>
                <a:t>Impact?</a:t>
              </a:r>
            </a:p>
          </p:txBody>
        </p:sp>
        <p:cxnSp>
          <p:nvCxnSpPr>
            <p:cNvPr id="16" name="AutoShape 13">
              <a:extLst>
                <a:ext uri="{FF2B5EF4-FFF2-40B4-BE49-F238E27FC236}">
                  <a16:creationId xmlns:a16="http://schemas.microsoft.com/office/drawing/2014/main" id="{D4380C68-431C-4B4D-A717-1ADFBFBC978B}"/>
                </a:ext>
              </a:extLst>
            </p:cNvPr>
            <p:cNvCxnSpPr>
              <a:cxnSpLocks noChangeShapeType="1"/>
              <a:stCxn id="15" idx="1"/>
              <a:endCxn id="11" idx="3"/>
            </p:cNvCxnSpPr>
            <p:nvPr/>
          </p:nvCxnSpPr>
          <p:spPr bwMode="auto">
            <a:xfrm flipH="1" flipV="1">
              <a:off x="1714500" y="3975100"/>
              <a:ext cx="571500" cy="876300"/>
            </a:xfrm>
            <a:prstGeom prst="straightConnector1">
              <a:avLst/>
            </a:prstGeom>
            <a:noFill/>
            <a:ln w="28575">
              <a:solidFill>
                <a:schemeClr val="tx1"/>
              </a:solidFill>
              <a:round/>
              <a:headEnd/>
              <a:tailEnd type="triangle" w="med" len="lg"/>
            </a:ln>
            <a:extLst>
              <a:ext uri="{909E8E84-426E-40dd-AFC4-6F175D3DCCD1}">
                <a14:hiddenFill xmlns:a14="http://schemas.microsoft.com/office/drawing/2010/main" xmlns="">
                  <a:noFill/>
                </a14:hiddenFill>
              </a:ext>
            </a:extLst>
          </p:spPr>
        </p:cxnSp>
        <p:sp>
          <p:nvSpPr>
            <p:cNvPr id="17" name="AutoShape 14">
              <a:extLst>
                <a:ext uri="{FF2B5EF4-FFF2-40B4-BE49-F238E27FC236}">
                  <a16:creationId xmlns:a16="http://schemas.microsoft.com/office/drawing/2014/main" id="{3F1AE3E5-E63D-2840-A3D8-4C7D71931766}"/>
                </a:ext>
              </a:extLst>
            </p:cNvPr>
            <p:cNvSpPr>
              <a:spLocks noChangeArrowheads="1"/>
            </p:cNvSpPr>
            <p:nvPr/>
          </p:nvSpPr>
          <p:spPr bwMode="auto">
            <a:xfrm>
              <a:off x="3975100" y="3175000"/>
              <a:ext cx="1371600" cy="1485900"/>
            </a:xfrm>
            <a:prstGeom prst="flowChartAlternateProcess">
              <a:avLst/>
            </a:prstGeom>
            <a:gradFill rotWithShape="1">
              <a:gsLst>
                <a:gs pos="0">
                  <a:srgbClr val="C0C0C0"/>
                </a:gs>
                <a:gs pos="100000">
                  <a:srgbClr val="AEF0B1"/>
                </a:gs>
              </a:gsLst>
              <a:lin ang="0" scaled="1"/>
            </a:gradFill>
            <a:ln w="9525" algn="ctr">
              <a:solidFill>
                <a:schemeClr val="tx1"/>
              </a:solidFill>
              <a:miter lim="800000"/>
              <a:headEnd/>
              <a:tailEnd/>
            </a:ln>
          </p:spPr>
          <p:txBody>
            <a:bodyPr wrap="none" anchor="ctr"/>
            <a:lstStyle/>
            <a:p>
              <a:pPr algn="ctr" defTabSz="913798"/>
              <a:r>
                <a:rPr lang="en-US" b="1">
                  <a:solidFill>
                    <a:srgbClr val="000000"/>
                  </a:solidFill>
                  <a:latin typeface="Arial" pitchFamily="34" charset="0"/>
                </a:rPr>
                <a:t>Resolve</a:t>
              </a:r>
            </a:p>
            <a:p>
              <a:pPr algn="ctr" defTabSz="913798"/>
              <a:r>
                <a:rPr lang="en-US" b="1">
                  <a:solidFill>
                    <a:srgbClr val="000000"/>
                  </a:solidFill>
                  <a:latin typeface="Arial" pitchFamily="34" charset="0"/>
                </a:rPr>
                <a:t>Result</a:t>
              </a:r>
            </a:p>
            <a:p>
              <a:pPr algn="ctr" defTabSz="913798">
                <a:spcAft>
                  <a:spcPct val="40000"/>
                </a:spcAft>
              </a:pPr>
              <a:r>
                <a:rPr lang="en-US" b="1">
                  <a:solidFill>
                    <a:srgbClr val="000000"/>
                  </a:solidFill>
                  <a:latin typeface="Arial" pitchFamily="34" charset="0"/>
                </a:rPr>
                <a:t>Differences</a:t>
              </a:r>
            </a:p>
            <a:p>
              <a:pPr algn="ctr" defTabSz="913798"/>
              <a:r>
                <a:rPr lang="en-US" b="1">
                  <a:solidFill>
                    <a:srgbClr val="000000"/>
                  </a:solidFill>
                  <a:latin typeface="Arial" pitchFamily="34" charset="0"/>
                </a:rPr>
                <a:t>Publish</a:t>
              </a:r>
            </a:p>
            <a:p>
              <a:pPr algn="ctr" defTabSz="913798"/>
              <a:r>
                <a:rPr lang="en-US" b="1">
                  <a:solidFill>
                    <a:srgbClr val="000000"/>
                  </a:solidFill>
                  <a:latin typeface="Arial" pitchFamily="34" charset="0"/>
                </a:rPr>
                <a:t>Results</a:t>
              </a:r>
            </a:p>
          </p:txBody>
        </p:sp>
        <p:sp>
          <p:nvSpPr>
            <p:cNvPr id="18" name="Text Box 15">
              <a:extLst>
                <a:ext uri="{FF2B5EF4-FFF2-40B4-BE49-F238E27FC236}">
                  <a16:creationId xmlns:a16="http://schemas.microsoft.com/office/drawing/2014/main" id="{C3B9E070-5295-4049-8D5F-E6B146FA8390}"/>
                </a:ext>
              </a:extLst>
            </p:cNvPr>
            <p:cNvSpPr txBox="1">
              <a:spLocks noChangeArrowheads="1"/>
            </p:cNvSpPr>
            <p:nvPr/>
          </p:nvSpPr>
          <p:spPr bwMode="auto">
            <a:xfrm>
              <a:off x="4737100" y="4660900"/>
              <a:ext cx="914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lgn="ctr" defTabSz="913798" eaLnBrk="1" hangingPunct="1">
                <a:spcBef>
                  <a:spcPct val="50000"/>
                </a:spcBef>
              </a:pPr>
              <a:r>
                <a:rPr lang="en-US" sz="1400" b="1">
                  <a:solidFill>
                    <a:srgbClr val="000000"/>
                  </a:solidFill>
                  <a:latin typeface="Arial" pitchFamily="34" charset="0"/>
                </a:rPr>
                <a:t>No</a:t>
              </a:r>
            </a:p>
          </p:txBody>
        </p:sp>
        <p:cxnSp>
          <p:nvCxnSpPr>
            <p:cNvPr id="19" name="AutoShape 16">
              <a:extLst>
                <a:ext uri="{FF2B5EF4-FFF2-40B4-BE49-F238E27FC236}">
                  <a16:creationId xmlns:a16="http://schemas.microsoft.com/office/drawing/2014/main" id="{D1CF405D-EE4C-9541-AC01-2C532E430B9A}"/>
                </a:ext>
              </a:extLst>
            </p:cNvPr>
            <p:cNvCxnSpPr>
              <a:cxnSpLocks noChangeShapeType="1"/>
              <a:stCxn id="15" idx="2"/>
              <a:endCxn id="20" idx="1"/>
            </p:cNvCxnSpPr>
            <p:nvPr/>
          </p:nvCxnSpPr>
          <p:spPr bwMode="auto">
            <a:xfrm rot="16200000" flipH="1">
              <a:off x="3149600" y="5473700"/>
              <a:ext cx="342900" cy="546100"/>
            </a:xfrm>
            <a:prstGeom prst="bentConnector2">
              <a:avLst/>
            </a:prstGeom>
            <a:noFill/>
            <a:ln w="28575">
              <a:solidFill>
                <a:schemeClr val="tx1"/>
              </a:solidFill>
              <a:miter lim="800000"/>
              <a:headEnd/>
              <a:tailEnd type="triangle" w="med" len="lg"/>
            </a:ln>
            <a:extLst>
              <a:ext uri="{909E8E84-426E-40dd-AFC4-6F175D3DCCD1}">
                <a14:hiddenFill xmlns:a14="http://schemas.microsoft.com/office/drawing/2010/main" xmlns="">
                  <a:noFill/>
                </a14:hiddenFill>
              </a:ext>
            </a:extLst>
          </p:spPr>
        </p:cxnSp>
        <p:sp>
          <p:nvSpPr>
            <p:cNvPr id="20" name="Rectangle 17">
              <a:extLst>
                <a:ext uri="{FF2B5EF4-FFF2-40B4-BE49-F238E27FC236}">
                  <a16:creationId xmlns:a16="http://schemas.microsoft.com/office/drawing/2014/main" id="{12A268FC-00ED-924F-B55C-4769FDA71F5A}"/>
                </a:ext>
              </a:extLst>
            </p:cNvPr>
            <p:cNvSpPr>
              <a:spLocks noChangeArrowheads="1"/>
            </p:cNvSpPr>
            <p:nvPr/>
          </p:nvSpPr>
          <p:spPr bwMode="auto">
            <a:xfrm>
              <a:off x="3594100" y="5486400"/>
              <a:ext cx="1930400" cy="863600"/>
            </a:xfrm>
            <a:prstGeom prst="rect">
              <a:avLst/>
            </a:prstGeom>
            <a:solidFill>
              <a:srgbClr val="AEF0B1"/>
            </a:solidFill>
            <a:ln w="9525" algn="ctr">
              <a:solidFill>
                <a:schemeClr val="tx1"/>
              </a:solidFill>
              <a:miter lim="800000"/>
              <a:headEnd/>
              <a:tailEnd/>
            </a:ln>
          </p:spPr>
          <p:txBody>
            <a:bodyPr wrap="none" anchor="ctr"/>
            <a:lstStyle/>
            <a:p>
              <a:pPr algn="ctr" defTabSz="913798"/>
              <a:r>
                <a:rPr lang="en-US" b="1">
                  <a:solidFill>
                    <a:srgbClr val="000000"/>
                  </a:solidFill>
                  <a:latin typeface="Arial" pitchFamily="34" charset="0"/>
                </a:rPr>
                <a:t>Precision Orbit</a:t>
              </a:r>
            </a:p>
            <a:p>
              <a:pPr algn="ctr" defTabSz="913798"/>
              <a:r>
                <a:rPr lang="en-US" b="1">
                  <a:solidFill>
                    <a:srgbClr val="000000"/>
                  </a:solidFill>
                  <a:latin typeface="Arial" pitchFamily="34" charset="0"/>
                </a:rPr>
                <a:t> and Follow Up </a:t>
              </a:r>
            </a:p>
            <a:p>
              <a:pPr algn="ctr" defTabSz="913798"/>
              <a:r>
                <a:rPr lang="en-US" b="1">
                  <a:solidFill>
                    <a:srgbClr val="000000"/>
                  </a:solidFill>
                  <a:latin typeface="Arial" pitchFamily="34" charset="0"/>
                </a:rPr>
                <a:t>Observations </a:t>
              </a:r>
            </a:p>
          </p:txBody>
        </p:sp>
        <p:cxnSp>
          <p:nvCxnSpPr>
            <p:cNvPr id="21" name="AutoShape 18">
              <a:extLst>
                <a:ext uri="{FF2B5EF4-FFF2-40B4-BE49-F238E27FC236}">
                  <a16:creationId xmlns:a16="http://schemas.microsoft.com/office/drawing/2014/main" id="{7201334B-9D9A-3745-907A-3E40ADA0DAC0}"/>
                </a:ext>
              </a:extLst>
            </p:cNvPr>
            <p:cNvCxnSpPr>
              <a:cxnSpLocks noChangeShapeType="1"/>
              <a:stCxn id="20" idx="3"/>
              <a:endCxn id="22" idx="2"/>
            </p:cNvCxnSpPr>
            <p:nvPr/>
          </p:nvCxnSpPr>
          <p:spPr bwMode="auto">
            <a:xfrm flipV="1">
              <a:off x="5524500" y="5727700"/>
              <a:ext cx="622300" cy="190500"/>
            </a:xfrm>
            <a:prstGeom prst="bentConnector2">
              <a:avLst/>
            </a:prstGeom>
            <a:noFill/>
            <a:ln w="28575">
              <a:solidFill>
                <a:schemeClr val="tx1"/>
              </a:solidFill>
              <a:miter lim="800000"/>
              <a:headEnd/>
              <a:tailEnd type="triangle" w="med" len="lg"/>
            </a:ln>
            <a:extLst>
              <a:ext uri="{909E8E84-426E-40dd-AFC4-6F175D3DCCD1}">
                <a14:hiddenFill xmlns:a14="http://schemas.microsoft.com/office/drawing/2010/main" xmlns="">
                  <a:noFill/>
                </a14:hiddenFill>
              </a:ext>
            </a:extLst>
          </p:spPr>
        </p:cxnSp>
        <p:sp>
          <p:nvSpPr>
            <p:cNvPr id="22" name="AutoShape 19">
              <a:extLst>
                <a:ext uri="{FF2B5EF4-FFF2-40B4-BE49-F238E27FC236}">
                  <a16:creationId xmlns:a16="http://schemas.microsoft.com/office/drawing/2014/main" id="{0C65F862-51EE-1C48-B632-85622D766C7E}"/>
                </a:ext>
              </a:extLst>
            </p:cNvPr>
            <p:cNvSpPr>
              <a:spLocks noChangeArrowheads="1"/>
            </p:cNvSpPr>
            <p:nvPr/>
          </p:nvSpPr>
          <p:spPr bwMode="auto">
            <a:xfrm>
              <a:off x="5346700" y="4127500"/>
              <a:ext cx="1600200" cy="1600200"/>
            </a:xfrm>
            <a:prstGeom prst="flowChartDecision">
              <a:avLst/>
            </a:prstGeom>
            <a:solidFill>
              <a:srgbClr val="AEF0B1"/>
            </a:solidFill>
            <a:ln w="9525" algn="ctr">
              <a:solidFill>
                <a:schemeClr val="tx1"/>
              </a:solidFill>
              <a:miter lim="800000"/>
              <a:headEnd/>
              <a:tailEnd/>
            </a:ln>
          </p:spPr>
          <p:txBody>
            <a:bodyPr wrap="none" anchor="ctr"/>
            <a:lstStyle/>
            <a:p>
              <a:pPr algn="ctr" defTabSz="913798"/>
              <a:r>
                <a:rPr lang="en-US" b="1">
                  <a:solidFill>
                    <a:srgbClr val="000000"/>
                  </a:solidFill>
                  <a:latin typeface="Arial" pitchFamily="34" charset="0"/>
                </a:rPr>
                <a:t>Impact </a:t>
              </a:r>
            </a:p>
            <a:p>
              <a:pPr algn="ctr" defTabSz="913798"/>
              <a:r>
                <a:rPr lang="en-US" b="1">
                  <a:solidFill>
                    <a:srgbClr val="000000"/>
                  </a:solidFill>
                  <a:latin typeface="Arial" pitchFamily="34" charset="0"/>
                </a:rPr>
                <a:t>Still </a:t>
              </a:r>
            </a:p>
            <a:p>
              <a:pPr algn="ctr" defTabSz="913798"/>
              <a:r>
                <a:rPr lang="en-US" b="1">
                  <a:solidFill>
                    <a:srgbClr val="000000"/>
                  </a:solidFill>
                  <a:latin typeface="Arial" pitchFamily="34" charset="0"/>
                </a:rPr>
                <a:t> Possible?</a:t>
              </a:r>
            </a:p>
          </p:txBody>
        </p:sp>
        <p:cxnSp>
          <p:nvCxnSpPr>
            <p:cNvPr id="23" name="AutoShape 20">
              <a:extLst>
                <a:ext uri="{FF2B5EF4-FFF2-40B4-BE49-F238E27FC236}">
                  <a16:creationId xmlns:a16="http://schemas.microsoft.com/office/drawing/2014/main" id="{B20D574A-2F72-264C-A58E-63B848BBB5F6}"/>
                </a:ext>
              </a:extLst>
            </p:cNvPr>
            <p:cNvCxnSpPr>
              <a:cxnSpLocks noChangeShapeType="1"/>
              <a:stCxn id="22" idx="0"/>
              <a:endCxn id="24" idx="2"/>
            </p:cNvCxnSpPr>
            <p:nvPr/>
          </p:nvCxnSpPr>
          <p:spPr bwMode="auto">
            <a:xfrm flipV="1">
              <a:off x="6146800" y="2209800"/>
              <a:ext cx="0" cy="1917700"/>
            </a:xfrm>
            <a:prstGeom prst="straightConnector1">
              <a:avLst/>
            </a:prstGeom>
            <a:noFill/>
            <a:ln w="28575">
              <a:solidFill>
                <a:schemeClr val="tx1"/>
              </a:solidFill>
              <a:round/>
              <a:headEnd/>
              <a:tailEnd type="triangle" w="med" len="lg"/>
            </a:ln>
            <a:extLst>
              <a:ext uri="{909E8E84-426E-40dd-AFC4-6F175D3DCCD1}">
                <a14:hiddenFill xmlns:a14="http://schemas.microsoft.com/office/drawing/2010/main" xmlns="">
                  <a:noFill/>
                </a14:hiddenFill>
              </a:ext>
            </a:extLst>
          </p:spPr>
        </p:cxnSp>
        <p:sp>
          <p:nvSpPr>
            <p:cNvPr id="24" name="Rectangle 21">
              <a:extLst>
                <a:ext uri="{FF2B5EF4-FFF2-40B4-BE49-F238E27FC236}">
                  <a16:creationId xmlns:a16="http://schemas.microsoft.com/office/drawing/2014/main" id="{01E48849-8D81-7247-BCD1-0FE6E92593D9}"/>
                </a:ext>
              </a:extLst>
            </p:cNvPr>
            <p:cNvSpPr>
              <a:spLocks noChangeArrowheads="1"/>
            </p:cNvSpPr>
            <p:nvPr/>
          </p:nvSpPr>
          <p:spPr bwMode="auto">
            <a:xfrm>
              <a:off x="5062538" y="1549400"/>
              <a:ext cx="2168525" cy="660400"/>
            </a:xfrm>
            <a:prstGeom prst="rect">
              <a:avLst/>
            </a:prstGeom>
            <a:gradFill rotWithShape="1">
              <a:gsLst>
                <a:gs pos="0">
                  <a:srgbClr val="3399FF"/>
                </a:gs>
                <a:gs pos="100000">
                  <a:srgbClr val="AEF0B1"/>
                </a:gs>
              </a:gsLst>
              <a:lin ang="0" scaled="1"/>
            </a:gradFill>
            <a:ln w="9525" algn="ctr">
              <a:solidFill>
                <a:schemeClr val="tx1"/>
              </a:solidFill>
              <a:miter lim="800000"/>
              <a:headEnd/>
              <a:tailEnd/>
            </a:ln>
          </p:spPr>
          <p:txBody>
            <a:bodyPr wrap="none" anchor="ctr"/>
            <a:lstStyle/>
            <a:p>
              <a:pPr algn="ctr" defTabSz="913798"/>
              <a:r>
                <a:rPr lang="en-US" b="1">
                  <a:solidFill>
                    <a:srgbClr val="000000"/>
                  </a:solidFill>
                  <a:latin typeface="Arial" pitchFamily="34" charset="0"/>
                </a:rPr>
                <a:t>Observations and</a:t>
              </a:r>
            </a:p>
            <a:p>
              <a:pPr algn="ctr" defTabSz="913798"/>
              <a:r>
                <a:rPr lang="en-US" b="1">
                  <a:solidFill>
                    <a:srgbClr val="000000"/>
                  </a:solidFill>
                  <a:latin typeface="Arial" pitchFamily="34" charset="0"/>
                </a:rPr>
                <a:t>Update Orbit</a:t>
              </a:r>
            </a:p>
          </p:txBody>
        </p:sp>
        <p:cxnSp>
          <p:nvCxnSpPr>
            <p:cNvPr id="25" name="AutoShape 22">
              <a:extLst>
                <a:ext uri="{FF2B5EF4-FFF2-40B4-BE49-F238E27FC236}">
                  <a16:creationId xmlns:a16="http://schemas.microsoft.com/office/drawing/2014/main" id="{91804A40-BB97-814E-8805-76278D7477FE}"/>
                </a:ext>
              </a:extLst>
            </p:cNvPr>
            <p:cNvCxnSpPr>
              <a:cxnSpLocks noChangeShapeType="1"/>
              <a:stCxn id="22" idx="1"/>
              <a:endCxn id="17" idx="2"/>
            </p:cNvCxnSpPr>
            <p:nvPr/>
          </p:nvCxnSpPr>
          <p:spPr bwMode="auto">
            <a:xfrm rot="10800000">
              <a:off x="4660900" y="4660900"/>
              <a:ext cx="685800" cy="266700"/>
            </a:xfrm>
            <a:prstGeom prst="bentConnector2">
              <a:avLst/>
            </a:prstGeom>
            <a:noFill/>
            <a:ln w="28575">
              <a:solidFill>
                <a:schemeClr val="tx1"/>
              </a:solidFill>
              <a:miter lim="800000"/>
              <a:headEnd/>
              <a:tailEnd type="triangle" w="med" len="lg"/>
            </a:ln>
            <a:extLst>
              <a:ext uri="{909E8E84-426E-40dd-AFC4-6F175D3DCCD1}">
                <a14:hiddenFill xmlns:a14="http://schemas.microsoft.com/office/drawing/2010/main" xmlns="">
                  <a:noFill/>
                </a14:hiddenFill>
              </a:ext>
            </a:extLst>
          </p:spPr>
        </p:cxnSp>
        <p:sp>
          <p:nvSpPr>
            <p:cNvPr id="26" name="AutoShape 23">
              <a:extLst>
                <a:ext uri="{FF2B5EF4-FFF2-40B4-BE49-F238E27FC236}">
                  <a16:creationId xmlns:a16="http://schemas.microsoft.com/office/drawing/2014/main" id="{3082C68F-8B7B-984D-BC72-10E23F479938}"/>
                </a:ext>
              </a:extLst>
            </p:cNvPr>
            <p:cNvSpPr>
              <a:spLocks noChangeArrowheads="1"/>
            </p:cNvSpPr>
            <p:nvPr/>
          </p:nvSpPr>
          <p:spPr bwMode="auto">
            <a:xfrm>
              <a:off x="7645400" y="1397000"/>
              <a:ext cx="965200" cy="965200"/>
            </a:xfrm>
            <a:prstGeom prst="flowChartAlternateProcess">
              <a:avLst/>
            </a:prstGeom>
            <a:solidFill>
              <a:srgbClr val="AEF0B1"/>
            </a:solidFill>
            <a:ln w="9525" algn="ctr">
              <a:solidFill>
                <a:schemeClr val="tx1"/>
              </a:solidFill>
              <a:miter lim="800000"/>
              <a:headEnd/>
              <a:tailEnd/>
            </a:ln>
          </p:spPr>
          <p:txBody>
            <a:bodyPr wrap="none" anchor="ctr"/>
            <a:lstStyle/>
            <a:p>
              <a:pPr algn="ctr" defTabSz="913798"/>
              <a:r>
                <a:rPr lang="en-US" b="1">
                  <a:solidFill>
                    <a:srgbClr val="000000"/>
                  </a:solidFill>
                  <a:latin typeface="Arial" pitchFamily="34" charset="0"/>
                </a:rPr>
                <a:t>Publish/</a:t>
              </a:r>
            </a:p>
            <a:p>
              <a:pPr algn="ctr" defTabSz="913798"/>
              <a:r>
                <a:rPr lang="en-US" b="1">
                  <a:solidFill>
                    <a:srgbClr val="000000"/>
                  </a:solidFill>
                  <a:latin typeface="Arial" pitchFamily="34" charset="0"/>
                </a:rPr>
                <a:t>Update</a:t>
              </a:r>
            </a:p>
            <a:p>
              <a:pPr algn="ctr" defTabSz="913798"/>
              <a:r>
                <a:rPr lang="en-US" b="1">
                  <a:solidFill>
                    <a:srgbClr val="000000"/>
                  </a:solidFill>
                  <a:latin typeface="Arial" pitchFamily="34" charset="0"/>
                </a:rPr>
                <a:t>Results</a:t>
              </a:r>
            </a:p>
          </p:txBody>
        </p:sp>
        <p:cxnSp>
          <p:nvCxnSpPr>
            <p:cNvPr id="27" name="AutoShape 24">
              <a:extLst>
                <a:ext uri="{FF2B5EF4-FFF2-40B4-BE49-F238E27FC236}">
                  <a16:creationId xmlns:a16="http://schemas.microsoft.com/office/drawing/2014/main" id="{888378A1-42CE-7540-98A0-830C606A3655}"/>
                </a:ext>
              </a:extLst>
            </p:cNvPr>
            <p:cNvCxnSpPr>
              <a:cxnSpLocks noChangeShapeType="1"/>
              <a:stCxn id="24" idx="3"/>
              <a:endCxn id="26" idx="1"/>
            </p:cNvCxnSpPr>
            <p:nvPr/>
          </p:nvCxnSpPr>
          <p:spPr bwMode="auto">
            <a:xfrm>
              <a:off x="7231063" y="1879600"/>
              <a:ext cx="414337" cy="0"/>
            </a:xfrm>
            <a:prstGeom prst="straightConnector1">
              <a:avLst/>
            </a:prstGeom>
            <a:noFill/>
            <a:ln w="28575">
              <a:solidFill>
                <a:schemeClr val="tx1"/>
              </a:solidFill>
              <a:round/>
              <a:headEnd/>
              <a:tailEnd type="triangle" w="med" len="lg"/>
            </a:ln>
            <a:extLst>
              <a:ext uri="{909E8E84-426E-40dd-AFC4-6F175D3DCCD1}">
                <a14:hiddenFill xmlns:a14="http://schemas.microsoft.com/office/drawing/2010/main" xmlns="">
                  <a:noFill/>
                </a14:hiddenFill>
              </a:ext>
            </a:extLst>
          </p:spPr>
        </p:cxnSp>
        <p:cxnSp>
          <p:nvCxnSpPr>
            <p:cNvPr id="28" name="AutoShape 25">
              <a:extLst>
                <a:ext uri="{FF2B5EF4-FFF2-40B4-BE49-F238E27FC236}">
                  <a16:creationId xmlns:a16="http://schemas.microsoft.com/office/drawing/2014/main" id="{7C54E89C-68F7-C641-B165-502625615D6D}"/>
                </a:ext>
              </a:extLst>
            </p:cNvPr>
            <p:cNvCxnSpPr>
              <a:cxnSpLocks noChangeShapeType="1"/>
              <a:stCxn id="24" idx="3"/>
              <a:endCxn id="22" idx="3"/>
            </p:cNvCxnSpPr>
            <p:nvPr/>
          </p:nvCxnSpPr>
          <p:spPr bwMode="auto">
            <a:xfrm flipH="1">
              <a:off x="6946900" y="1879600"/>
              <a:ext cx="284163" cy="3048000"/>
            </a:xfrm>
            <a:prstGeom prst="bentConnector3">
              <a:avLst>
                <a:gd name="adj1" fmla="val -80449"/>
              </a:avLst>
            </a:prstGeom>
            <a:noFill/>
            <a:ln w="28575">
              <a:solidFill>
                <a:schemeClr val="tx1"/>
              </a:solidFill>
              <a:miter lim="800000"/>
              <a:headEnd/>
              <a:tailEnd type="triangle" w="med" len="lg"/>
            </a:ln>
            <a:extLst>
              <a:ext uri="{909E8E84-426E-40dd-AFC4-6F175D3DCCD1}">
                <a14:hiddenFill xmlns:a14="http://schemas.microsoft.com/office/drawing/2010/main" xmlns="">
                  <a:noFill/>
                </a14:hiddenFill>
              </a:ext>
            </a:extLst>
          </p:spPr>
        </p:cxnSp>
        <p:sp>
          <p:nvSpPr>
            <p:cNvPr id="29" name="Text Box 26">
              <a:extLst>
                <a:ext uri="{FF2B5EF4-FFF2-40B4-BE49-F238E27FC236}">
                  <a16:creationId xmlns:a16="http://schemas.microsoft.com/office/drawing/2014/main" id="{E358DC2D-B038-0744-A7E1-37D887507F59}"/>
                </a:ext>
              </a:extLst>
            </p:cNvPr>
            <p:cNvSpPr txBox="1">
              <a:spLocks noChangeArrowheads="1"/>
            </p:cNvSpPr>
            <p:nvPr/>
          </p:nvSpPr>
          <p:spPr bwMode="auto">
            <a:xfrm>
              <a:off x="1714500" y="2781300"/>
              <a:ext cx="914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lgn="ctr" defTabSz="913798" eaLnBrk="1" hangingPunct="1">
                <a:spcBef>
                  <a:spcPct val="50000"/>
                </a:spcBef>
              </a:pPr>
              <a:r>
                <a:rPr lang="en-US" sz="1400" b="1">
                  <a:solidFill>
                    <a:srgbClr val="000000"/>
                  </a:solidFill>
                  <a:latin typeface="Arial" pitchFamily="34" charset="0"/>
                </a:rPr>
                <a:t>No</a:t>
              </a:r>
            </a:p>
          </p:txBody>
        </p:sp>
        <p:sp>
          <p:nvSpPr>
            <p:cNvPr id="30" name="Text Box 27">
              <a:extLst>
                <a:ext uri="{FF2B5EF4-FFF2-40B4-BE49-F238E27FC236}">
                  <a16:creationId xmlns:a16="http://schemas.microsoft.com/office/drawing/2014/main" id="{C26AFF4F-DD02-C346-943D-A759FFC978C2}"/>
                </a:ext>
              </a:extLst>
            </p:cNvPr>
            <p:cNvSpPr txBox="1">
              <a:spLocks noChangeArrowheads="1"/>
            </p:cNvSpPr>
            <p:nvPr/>
          </p:nvSpPr>
          <p:spPr bwMode="auto">
            <a:xfrm>
              <a:off x="1866900" y="4368800"/>
              <a:ext cx="914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lgn="ctr" defTabSz="913798" eaLnBrk="1" hangingPunct="1">
                <a:spcBef>
                  <a:spcPct val="50000"/>
                </a:spcBef>
              </a:pPr>
              <a:r>
                <a:rPr lang="en-US" sz="1400" b="1">
                  <a:solidFill>
                    <a:srgbClr val="000000"/>
                  </a:solidFill>
                  <a:latin typeface="Arial" pitchFamily="34" charset="0"/>
                </a:rPr>
                <a:t>No</a:t>
              </a:r>
            </a:p>
          </p:txBody>
        </p:sp>
        <p:sp>
          <p:nvSpPr>
            <p:cNvPr id="31" name="Text Box 28">
              <a:extLst>
                <a:ext uri="{FF2B5EF4-FFF2-40B4-BE49-F238E27FC236}">
                  <a16:creationId xmlns:a16="http://schemas.microsoft.com/office/drawing/2014/main" id="{E3E5AFFB-6B66-5B41-9CC3-04330085A4E6}"/>
                </a:ext>
              </a:extLst>
            </p:cNvPr>
            <p:cNvSpPr txBox="1">
              <a:spLocks noChangeArrowheads="1"/>
            </p:cNvSpPr>
            <p:nvPr/>
          </p:nvSpPr>
          <p:spPr bwMode="auto">
            <a:xfrm>
              <a:off x="5499100" y="3822700"/>
              <a:ext cx="914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lgn="ctr" defTabSz="913798" eaLnBrk="1" hangingPunct="1">
                <a:spcBef>
                  <a:spcPct val="50000"/>
                </a:spcBef>
              </a:pPr>
              <a:r>
                <a:rPr lang="en-US" sz="1400" b="1">
                  <a:solidFill>
                    <a:srgbClr val="000000"/>
                  </a:solidFill>
                  <a:latin typeface="Arial" pitchFamily="34" charset="0"/>
                </a:rPr>
                <a:t>Yes</a:t>
              </a:r>
            </a:p>
          </p:txBody>
        </p:sp>
        <p:sp>
          <p:nvSpPr>
            <p:cNvPr id="32" name="Text Box 29">
              <a:extLst>
                <a:ext uri="{FF2B5EF4-FFF2-40B4-BE49-F238E27FC236}">
                  <a16:creationId xmlns:a16="http://schemas.microsoft.com/office/drawing/2014/main" id="{E246D05F-73BB-F748-AAB3-B24E734745C1}"/>
                </a:ext>
              </a:extLst>
            </p:cNvPr>
            <p:cNvSpPr txBox="1">
              <a:spLocks noChangeArrowheads="1"/>
            </p:cNvSpPr>
            <p:nvPr/>
          </p:nvSpPr>
          <p:spPr bwMode="auto">
            <a:xfrm>
              <a:off x="2779713" y="5603875"/>
              <a:ext cx="91440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lgn="ctr" defTabSz="913798" eaLnBrk="1" hangingPunct="1">
                <a:spcBef>
                  <a:spcPct val="50000"/>
                </a:spcBef>
              </a:pPr>
              <a:r>
                <a:rPr lang="en-US" sz="1400" b="1">
                  <a:solidFill>
                    <a:srgbClr val="000000"/>
                  </a:solidFill>
                  <a:latin typeface="Arial" pitchFamily="34" charset="0"/>
                </a:rPr>
                <a:t>Yes</a:t>
              </a:r>
            </a:p>
          </p:txBody>
        </p:sp>
        <p:grpSp>
          <p:nvGrpSpPr>
            <p:cNvPr id="33" name="Group 30">
              <a:extLst>
                <a:ext uri="{FF2B5EF4-FFF2-40B4-BE49-F238E27FC236}">
                  <a16:creationId xmlns:a16="http://schemas.microsoft.com/office/drawing/2014/main" id="{F5DD2830-C412-B34E-B776-93D23217E343}"/>
                </a:ext>
              </a:extLst>
            </p:cNvPr>
            <p:cNvGrpSpPr>
              <a:grpSpLocks/>
            </p:cNvGrpSpPr>
            <p:nvPr/>
          </p:nvGrpSpPr>
          <p:grpSpPr bwMode="auto">
            <a:xfrm>
              <a:off x="6032500" y="2298700"/>
              <a:ext cx="1524000" cy="2057400"/>
              <a:chOff x="3888" y="1488"/>
              <a:chExt cx="960" cy="1296"/>
            </a:xfrm>
          </p:grpSpPr>
          <p:sp>
            <p:nvSpPr>
              <p:cNvPr id="42" name="AutoShape 31">
                <a:extLst>
                  <a:ext uri="{FF2B5EF4-FFF2-40B4-BE49-F238E27FC236}">
                    <a16:creationId xmlns:a16="http://schemas.microsoft.com/office/drawing/2014/main" id="{8F9DE7E3-0C90-7149-BEDB-E53E03B530EF}"/>
                  </a:ext>
                </a:extLst>
              </p:cNvPr>
              <p:cNvSpPr>
                <a:spLocks noChangeArrowheads="1"/>
              </p:cNvSpPr>
              <p:nvPr/>
            </p:nvSpPr>
            <p:spPr bwMode="auto">
              <a:xfrm>
                <a:off x="4368" y="1632"/>
                <a:ext cx="480" cy="1152"/>
              </a:xfrm>
              <a:prstGeom prst="curvedLeftArrow">
                <a:avLst>
                  <a:gd name="adj1" fmla="val 21467"/>
                  <a:gd name="adj2" fmla="val 72711"/>
                  <a:gd name="adj3" fmla="val 33333"/>
                </a:avLst>
              </a:prstGeom>
              <a:noFill/>
              <a:ln w="9525">
                <a:solidFill>
                  <a:srgbClr val="5F5F5F"/>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defTabSz="913798"/>
                <a:r>
                  <a:rPr lang="en-US" b="1">
                    <a:solidFill>
                      <a:srgbClr val="5F5F5F"/>
                    </a:solidFill>
                    <a:latin typeface="Arial" pitchFamily="34" charset="0"/>
                  </a:rPr>
                  <a:t>Iterate </a:t>
                </a:r>
                <a:r>
                  <a:rPr lang="en-US" b="1">
                    <a:solidFill>
                      <a:srgbClr val="000000"/>
                    </a:solidFill>
                    <a:latin typeface="Arial" pitchFamily="34" charset="0"/>
                  </a:rPr>
                  <a:t>             </a:t>
                </a:r>
              </a:p>
            </p:txBody>
          </p:sp>
          <p:sp>
            <p:nvSpPr>
              <p:cNvPr id="43" name="AutoShape 32">
                <a:extLst>
                  <a:ext uri="{FF2B5EF4-FFF2-40B4-BE49-F238E27FC236}">
                    <a16:creationId xmlns:a16="http://schemas.microsoft.com/office/drawing/2014/main" id="{4263B80D-D7F3-6C42-91B2-35AD69F0B533}"/>
                  </a:ext>
                </a:extLst>
              </p:cNvPr>
              <p:cNvSpPr>
                <a:spLocks noChangeArrowheads="1"/>
              </p:cNvSpPr>
              <p:nvPr/>
            </p:nvSpPr>
            <p:spPr bwMode="auto">
              <a:xfrm rot="10800000">
                <a:off x="3888" y="1488"/>
                <a:ext cx="480" cy="1152"/>
              </a:xfrm>
              <a:prstGeom prst="curvedLeftArrow">
                <a:avLst>
                  <a:gd name="adj1" fmla="val 21467"/>
                  <a:gd name="adj2" fmla="val 72711"/>
                  <a:gd name="adj3" fmla="val 33333"/>
                </a:avLst>
              </a:prstGeom>
              <a:noFill/>
              <a:ln w="9525">
                <a:solidFill>
                  <a:srgbClr val="5F5F5F"/>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pPr algn="ctr" defTabSz="913798"/>
                <a:r>
                  <a:rPr lang="en-US" b="1">
                    <a:solidFill>
                      <a:srgbClr val="000000"/>
                    </a:solidFill>
                    <a:latin typeface="Arial" pitchFamily="34" charset="0"/>
                  </a:rPr>
                  <a:t> </a:t>
                </a:r>
              </a:p>
            </p:txBody>
          </p:sp>
        </p:grpSp>
        <p:grpSp>
          <p:nvGrpSpPr>
            <p:cNvPr id="34" name="Group 33">
              <a:extLst>
                <a:ext uri="{FF2B5EF4-FFF2-40B4-BE49-F238E27FC236}">
                  <a16:creationId xmlns:a16="http://schemas.microsoft.com/office/drawing/2014/main" id="{A5AEA354-A39B-BB48-8272-554629E3FB47}"/>
                </a:ext>
              </a:extLst>
            </p:cNvPr>
            <p:cNvGrpSpPr>
              <a:grpSpLocks/>
            </p:cNvGrpSpPr>
            <p:nvPr/>
          </p:nvGrpSpPr>
          <p:grpSpPr bwMode="auto">
            <a:xfrm>
              <a:off x="48893" y="5689600"/>
              <a:ext cx="2651672" cy="1370013"/>
              <a:chOff x="73" y="3664"/>
              <a:chExt cx="1409" cy="863"/>
            </a:xfrm>
          </p:grpSpPr>
          <p:sp>
            <p:nvSpPr>
              <p:cNvPr id="37" name="Rectangle 34">
                <a:extLst>
                  <a:ext uri="{FF2B5EF4-FFF2-40B4-BE49-F238E27FC236}">
                    <a16:creationId xmlns:a16="http://schemas.microsoft.com/office/drawing/2014/main" id="{2E9C1767-5790-7845-977E-C5885AB66319}"/>
                  </a:ext>
                </a:extLst>
              </p:cNvPr>
              <p:cNvSpPr>
                <a:spLocks noChangeArrowheads="1"/>
              </p:cNvSpPr>
              <p:nvPr/>
            </p:nvSpPr>
            <p:spPr bwMode="auto">
              <a:xfrm>
                <a:off x="73" y="3664"/>
                <a:ext cx="1352" cy="616"/>
              </a:xfrm>
              <a:prstGeom prst="rect">
                <a:avLst/>
              </a:prstGeom>
              <a:solidFill>
                <a:srgbClr val="FFFFCC"/>
              </a:solidFill>
              <a:ln w="9525">
                <a:solidFill>
                  <a:schemeClr val="tx1"/>
                </a:solidFill>
                <a:miter lim="800000"/>
                <a:headEnd/>
                <a:tailEnd/>
              </a:ln>
              <a:effectLst/>
            </p:spPr>
            <p:txBody>
              <a:bodyPr wrap="none" anchor="ctr"/>
              <a:lstStyle/>
              <a:p>
                <a:pPr defTabSz="913798">
                  <a:defRPr/>
                </a:pPr>
                <a:endParaRPr lang="en-US">
                  <a:solidFill>
                    <a:srgbClr val="000000"/>
                  </a:solidFill>
                </a:endParaRPr>
              </a:p>
            </p:txBody>
          </p:sp>
          <p:sp>
            <p:nvSpPr>
              <p:cNvPr id="38" name="Rectangle 35">
                <a:extLst>
                  <a:ext uri="{FF2B5EF4-FFF2-40B4-BE49-F238E27FC236}">
                    <a16:creationId xmlns:a16="http://schemas.microsoft.com/office/drawing/2014/main" id="{DE7F21AA-B8D2-A141-A235-551D40874DF7}"/>
                  </a:ext>
                </a:extLst>
              </p:cNvPr>
              <p:cNvSpPr>
                <a:spLocks noChangeArrowheads="1"/>
              </p:cNvSpPr>
              <p:nvPr/>
            </p:nvSpPr>
            <p:spPr bwMode="auto">
              <a:xfrm>
                <a:off x="131" y="3739"/>
                <a:ext cx="96" cy="96"/>
              </a:xfrm>
              <a:prstGeom prst="rect">
                <a:avLst/>
              </a:prstGeom>
              <a:solidFill>
                <a:srgbClr val="3399FF"/>
              </a:solidFill>
              <a:ln w="9525" algn="ctr">
                <a:solidFill>
                  <a:schemeClr val="tx1"/>
                </a:solidFill>
                <a:miter lim="800000"/>
                <a:headEnd/>
                <a:tailEnd/>
              </a:ln>
              <a:effectLst/>
            </p:spPr>
            <p:txBody>
              <a:bodyPr wrap="none" anchor="ctr"/>
              <a:lstStyle/>
              <a:p>
                <a:pPr defTabSz="913798">
                  <a:defRPr/>
                </a:pPr>
                <a:endParaRPr lang="en-US">
                  <a:solidFill>
                    <a:srgbClr val="000000"/>
                  </a:solidFill>
                </a:endParaRPr>
              </a:p>
            </p:txBody>
          </p:sp>
          <p:sp>
            <p:nvSpPr>
              <p:cNvPr id="39" name="Rectangle 36">
                <a:extLst>
                  <a:ext uri="{FF2B5EF4-FFF2-40B4-BE49-F238E27FC236}">
                    <a16:creationId xmlns:a16="http://schemas.microsoft.com/office/drawing/2014/main" id="{6009D40F-02CE-6E4E-BE3B-822248763AA0}"/>
                  </a:ext>
                </a:extLst>
              </p:cNvPr>
              <p:cNvSpPr>
                <a:spLocks noChangeArrowheads="1"/>
              </p:cNvSpPr>
              <p:nvPr/>
            </p:nvSpPr>
            <p:spPr bwMode="auto">
              <a:xfrm>
                <a:off x="131" y="3923"/>
                <a:ext cx="96" cy="96"/>
              </a:xfrm>
              <a:prstGeom prst="rect">
                <a:avLst/>
              </a:prstGeom>
              <a:solidFill>
                <a:srgbClr val="C0C0C0"/>
              </a:solidFill>
              <a:ln w="9525" algn="ctr">
                <a:solidFill>
                  <a:schemeClr val="tx1"/>
                </a:solidFill>
                <a:miter lim="800000"/>
                <a:headEnd/>
                <a:tailEnd/>
              </a:ln>
              <a:effectLst/>
            </p:spPr>
            <p:txBody>
              <a:bodyPr wrap="none" anchor="ctr"/>
              <a:lstStyle/>
              <a:p>
                <a:pPr defTabSz="913798">
                  <a:defRPr/>
                </a:pPr>
                <a:endParaRPr lang="en-US">
                  <a:solidFill>
                    <a:srgbClr val="000000"/>
                  </a:solidFill>
                </a:endParaRPr>
              </a:p>
            </p:txBody>
          </p:sp>
          <p:sp>
            <p:nvSpPr>
              <p:cNvPr id="40" name="Rectangle 37">
                <a:extLst>
                  <a:ext uri="{FF2B5EF4-FFF2-40B4-BE49-F238E27FC236}">
                    <a16:creationId xmlns:a16="http://schemas.microsoft.com/office/drawing/2014/main" id="{F814E484-F8F7-0D41-94D6-B93A915AAE8E}"/>
                  </a:ext>
                </a:extLst>
              </p:cNvPr>
              <p:cNvSpPr>
                <a:spLocks noChangeArrowheads="1"/>
              </p:cNvSpPr>
              <p:nvPr/>
            </p:nvSpPr>
            <p:spPr bwMode="auto">
              <a:xfrm>
                <a:off x="131" y="4099"/>
                <a:ext cx="96" cy="96"/>
              </a:xfrm>
              <a:prstGeom prst="rect">
                <a:avLst/>
              </a:prstGeom>
              <a:solidFill>
                <a:srgbClr val="AEF0B1"/>
              </a:solidFill>
              <a:ln w="9525" algn="ctr">
                <a:solidFill>
                  <a:schemeClr val="tx1"/>
                </a:solidFill>
                <a:miter lim="800000"/>
                <a:headEnd/>
                <a:tailEnd/>
              </a:ln>
              <a:effectLst/>
            </p:spPr>
            <p:txBody>
              <a:bodyPr wrap="none" anchor="ctr"/>
              <a:lstStyle/>
              <a:p>
                <a:pPr defTabSz="913798">
                  <a:defRPr/>
                </a:pPr>
                <a:endParaRPr lang="en-US">
                  <a:solidFill>
                    <a:srgbClr val="000000"/>
                  </a:solidFill>
                </a:endParaRPr>
              </a:p>
            </p:txBody>
          </p:sp>
          <p:sp>
            <p:nvSpPr>
              <p:cNvPr id="41" name="Text Box 38">
                <a:extLst>
                  <a:ext uri="{FF2B5EF4-FFF2-40B4-BE49-F238E27FC236}">
                    <a16:creationId xmlns:a16="http://schemas.microsoft.com/office/drawing/2014/main" id="{85FAB00B-B917-B940-ADF5-47BF476CD628}"/>
                  </a:ext>
                </a:extLst>
              </p:cNvPr>
              <p:cNvSpPr txBox="1">
                <a:spLocks noChangeArrowheads="1"/>
              </p:cNvSpPr>
              <p:nvPr/>
            </p:nvSpPr>
            <p:spPr bwMode="auto">
              <a:xfrm>
                <a:off x="234" y="3689"/>
                <a:ext cx="1248" cy="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ctr">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defTabSz="913798" eaLnBrk="1" hangingPunct="1">
                  <a:lnSpc>
                    <a:spcPct val="110000"/>
                  </a:lnSpc>
                  <a:spcAft>
                    <a:spcPct val="20000"/>
                  </a:spcAft>
                </a:pPr>
                <a:r>
                  <a:rPr lang="en-US" sz="1400" b="1" dirty="0">
                    <a:solidFill>
                      <a:srgbClr val="000066"/>
                    </a:solidFill>
                    <a:latin typeface="Arial" pitchFamily="34" charset="0"/>
                  </a:rPr>
                  <a:t>Survey Systems</a:t>
                </a:r>
              </a:p>
              <a:p>
                <a:pPr defTabSz="913798" eaLnBrk="1" hangingPunct="1">
                  <a:lnSpc>
                    <a:spcPct val="110000"/>
                  </a:lnSpc>
                  <a:spcAft>
                    <a:spcPct val="20000"/>
                  </a:spcAft>
                </a:pPr>
                <a:r>
                  <a:rPr lang="en-US" sz="1400" b="1" dirty="0">
                    <a:solidFill>
                      <a:srgbClr val="000066"/>
                    </a:solidFill>
                    <a:latin typeface="Arial" pitchFamily="34" charset="0"/>
                  </a:rPr>
                  <a:t>Minor Planet Center</a:t>
                </a:r>
              </a:p>
              <a:p>
                <a:pPr defTabSz="913798" eaLnBrk="1" hangingPunct="1">
                  <a:lnSpc>
                    <a:spcPct val="110000"/>
                  </a:lnSpc>
                  <a:spcAft>
                    <a:spcPct val="20000"/>
                  </a:spcAft>
                </a:pPr>
                <a:r>
                  <a:rPr lang="en-US" sz="1400" b="1" dirty="0">
                    <a:solidFill>
                      <a:srgbClr val="000066"/>
                    </a:solidFill>
                    <a:latin typeface="Arial" pitchFamily="34" charset="0"/>
                  </a:rPr>
                  <a:t>Ctr NEO Studies @ JPL *</a:t>
                </a:r>
              </a:p>
              <a:p>
                <a:pPr defTabSz="913798" eaLnBrk="1" hangingPunct="1">
                  <a:lnSpc>
                    <a:spcPct val="110000"/>
                  </a:lnSpc>
                  <a:spcAft>
                    <a:spcPct val="20000"/>
                  </a:spcAft>
                </a:pPr>
                <a:endParaRPr lang="en-US" sz="800" b="1" dirty="0">
                  <a:solidFill>
                    <a:srgbClr val="000066"/>
                  </a:solidFill>
                  <a:latin typeface="Arial" pitchFamily="34" charset="0"/>
                </a:endParaRPr>
              </a:p>
              <a:p>
                <a:pPr defTabSz="913798" eaLnBrk="1" hangingPunct="1">
                  <a:lnSpc>
                    <a:spcPct val="110000"/>
                  </a:lnSpc>
                  <a:spcAft>
                    <a:spcPct val="20000"/>
                  </a:spcAft>
                </a:pPr>
                <a:r>
                  <a:rPr lang="en-US" sz="1400" dirty="0">
                    <a:solidFill>
                      <a:srgbClr val="000066"/>
                    </a:solidFill>
                    <a:latin typeface="Arial" pitchFamily="34" charset="0"/>
                  </a:rPr>
                  <a:t>* In parallel with </a:t>
                </a:r>
                <a:r>
                  <a:rPr lang="en-US" sz="1400" dirty="0" err="1">
                    <a:solidFill>
                      <a:srgbClr val="000066"/>
                    </a:solidFill>
                    <a:latin typeface="Arial" pitchFamily="34" charset="0"/>
                  </a:rPr>
                  <a:t>NEODyS</a:t>
                </a:r>
                <a:endParaRPr lang="en-US" sz="1400" dirty="0">
                  <a:solidFill>
                    <a:srgbClr val="000066"/>
                  </a:solidFill>
                  <a:latin typeface="Arial" pitchFamily="34" charset="0"/>
                </a:endParaRPr>
              </a:p>
            </p:txBody>
          </p:sp>
        </p:grpSp>
        <p:sp>
          <p:nvSpPr>
            <p:cNvPr id="35" name="Text Box 39">
              <a:extLst>
                <a:ext uri="{FF2B5EF4-FFF2-40B4-BE49-F238E27FC236}">
                  <a16:creationId xmlns:a16="http://schemas.microsoft.com/office/drawing/2014/main" id="{A75AD936-21B2-3147-ABB4-1B0228A1DF49}"/>
                </a:ext>
              </a:extLst>
            </p:cNvPr>
            <p:cNvSpPr txBox="1">
              <a:spLocks noChangeArrowheads="1"/>
            </p:cNvSpPr>
            <p:nvPr/>
          </p:nvSpPr>
          <p:spPr bwMode="auto">
            <a:xfrm>
              <a:off x="5203825" y="2219325"/>
              <a:ext cx="762000" cy="339725"/>
            </a:xfrm>
            <a:prstGeom prst="rect">
              <a:avLst/>
            </a:prstGeom>
            <a:noFill/>
            <a:ln w="317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spAutoFit/>
            </a:bodyPr>
            <a:lstStyle>
              <a:lvl1pPr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defTabSz="913798" eaLnBrk="1" hangingPunct="1"/>
              <a:r>
                <a:rPr lang="en-US" b="1">
                  <a:solidFill>
                    <a:srgbClr val="000066"/>
                  </a:solidFill>
                  <a:latin typeface="Arial" pitchFamily="34" charset="0"/>
                </a:rPr>
                <a:t>Radar</a:t>
              </a:r>
            </a:p>
          </p:txBody>
        </p:sp>
        <p:sp>
          <p:nvSpPr>
            <p:cNvPr id="36" name="Text Box 40">
              <a:extLst>
                <a:ext uri="{FF2B5EF4-FFF2-40B4-BE49-F238E27FC236}">
                  <a16:creationId xmlns:a16="http://schemas.microsoft.com/office/drawing/2014/main" id="{426E462E-9B31-4C46-A07D-4E0881EAE21B}"/>
                </a:ext>
              </a:extLst>
            </p:cNvPr>
            <p:cNvSpPr txBox="1">
              <a:spLocks noChangeArrowheads="1"/>
            </p:cNvSpPr>
            <p:nvPr/>
          </p:nvSpPr>
          <p:spPr bwMode="auto">
            <a:xfrm>
              <a:off x="8242300" y="3917950"/>
              <a:ext cx="1887936"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177800" indent="-177800" eaLnBrk="0" hangingPunct="0">
                <a:defRPr sz="1600">
                  <a:solidFill>
                    <a:schemeClr val="tx1"/>
                  </a:solidFill>
                  <a:latin typeface="Times New Roman" pitchFamily="18" charset="0"/>
                </a:defRPr>
              </a:lvl1pPr>
              <a:lvl2pPr marL="742950" indent="-285750" eaLnBrk="0" hangingPunct="0">
                <a:defRPr sz="1600">
                  <a:solidFill>
                    <a:schemeClr val="tx1"/>
                  </a:solidFill>
                  <a:latin typeface="Times New Roman" pitchFamily="18" charset="0"/>
                </a:defRPr>
              </a:lvl2pPr>
              <a:lvl3pPr marL="1143000" indent="-228600" eaLnBrk="0" hangingPunct="0">
                <a:defRPr sz="1600">
                  <a:solidFill>
                    <a:schemeClr val="tx1"/>
                  </a:solidFill>
                  <a:latin typeface="Times New Roman" pitchFamily="18" charset="0"/>
                </a:defRPr>
              </a:lvl3pPr>
              <a:lvl4pPr marL="1600200" indent="-228600" eaLnBrk="0" hangingPunct="0">
                <a:defRPr sz="1600">
                  <a:solidFill>
                    <a:schemeClr val="tx1"/>
                  </a:solidFill>
                  <a:latin typeface="Times New Roman" pitchFamily="18" charset="0"/>
                </a:defRPr>
              </a:lvl4pPr>
              <a:lvl5pPr marL="2057400" indent="-228600" eaLnBrk="0" hangingPunct="0">
                <a:defRPr sz="1600">
                  <a:solidFill>
                    <a:schemeClr val="tx1"/>
                  </a:solidFill>
                  <a:latin typeface="Times New Roman" pitchFamily="18" charset="0"/>
                </a:defRPr>
              </a:lvl5pPr>
              <a:lvl6pPr marL="2514600" indent="-228600" eaLnBrk="0" fontAlgn="base" hangingPunct="0">
                <a:spcBef>
                  <a:spcPct val="0"/>
                </a:spcBef>
                <a:spcAft>
                  <a:spcPct val="0"/>
                </a:spcAft>
                <a:defRPr sz="1600">
                  <a:solidFill>
                    <a:schemeClr val="tx1"/>
                  </a:solidFill>
                  <a:latin typeface="Times New Roman" pitchFamily="18" charset="0"/>
                </a:defRPr>
              </a:lvl6pPr>
              <a:lvl7pPr marL="2971800" indent="-228600" eaLnBrk="0" fontAlgn="base" hangingPunct="0">
                <a:spcBef>
                  <a:spcPct val="0"/>
                </a:spcBef>
                <a:spcAft>
                  <a:spcPct val="0"/>
                </a:spcAft>
                <a:defRPr sz="1600">
                  <a:solidFill>
                    <a:schemeClr val="tx1"/>
                  </a:solidFill>
                  <a:latin typeface="Times New Roman" pitchFamily="18" charset="0"/>
                </a:defRPr>
              </a:lvl7pPr>
              <a:lvl8pPr marL="3429000" indent="-228600" eaLnBrk="0" fontAlgn="base" hangingPunct="0">
                <a:spcBef>
                  <a:spcPct val="0"/>
                </a:spcBef>
                <a:spcAft>
                  <a:spcPct val="0"/>
                </a:spcAft>
                <a:defRPr sz="1600">
                  <a:solidFill>
                    <a:schemeClr val="tx1"/>
                  </a:solidFill>
                  <a:latin typeface="Times New Roman" pitchFamily="18" charset="0"/>
                </a:defRPr>
              </a:lvl8pPr>
              <a:lvl9pPr marL="3886200" indent="-228600" eaLnBrk="0" fontAlgn="base" hangingPunct="0">
                <a:spcBef>
                  <a:spcPct val="0"/>
                </a:spcBef>
                <a:spcAft>
                  <a:spcPct val="0"/>
                </a:spcAft>
                <a:defRPr sz="1600">
                  <a:solidFill>
                    <a:schemeClr val="tx1"/>
                  </a:solidFill>
                  <a:latin typeface="Times New Roman" pitchFamily="18" charset="0"/>
                </a:defRPr>
              </a:lvl9pPr>
            </a:lstStyle>
            <a:p>
              <a:pPr algn="ctr" defTabSz="913798" eaLnBrk="1" hangingPunct="1">
                <a:spcAft>
                  <a:spcPct val="20000"/>
                </a:spcAft>
              </a:pPr>
              <a:r>
                <a:rPr lang="en-US" b="1" u="sng" dirty="0">
                  <a:solidFill>
                    <a:srgbClr val="000066"/>
                  </a:solidFill>
                  <a:latin typeface="Arial" pitchFamily="34" charset="0"/>
                </a:rPr>
                <a:t>Alerts to PDCO</a:t>
              </a:r>
            </a:p>
            <a:p>
              <a:pPr defTabSz="913798" eaLnBrk="1" hangingPunct="1">
                <a:spcAft>
                  <a:spcPct val="20000"/>
                </a:spcAft>
                <a:buFontTx/>
                <a:buChar char="•"/>
              </a:pPr>
              <a:r>
                <a:rPr lang="en-US" b="1" dirty="0">
                  <a:solidFill>
                    <a:srgbClr val="000066"/>
                  </a:solidFill>
                  <a:latin typeface="Arial" pitchFamily="34" charset="0"/>
                </a:rPr>
                <a:t>MPC</a:t>
              </a:r>
              <a:r>
                <a:rPr lang="en-US" dirty="0">
                  <a:solidFill>
                    <a:srgbClr val="000066"/>
                  </a:solidFill>
                  <a:latin typeface="Arial" pitchFamily="34" charset="0"/>
                </a:rPr>
                <a:t> - PHO of interest</a:t>
              </a:r>
            </a:p>
            <a:p>
              <a:pPr defTabSz="913798" eaLnBrk="1" hangingPunct="1">
                <a:spcAft>
                  <a:spcPct val="20000"/>
                </a:spcAft>
                <a:buFontTx/>
                <a:buChar char="•"/>
              </a:pPr>
              <a:r>
                <a:rPr lang="en-US" b="1" dirty="0">
                  <a:solidFill>
                    <a:srgbClr val="000066"/>
                  </a:solidFill>
                  <a:latin typeface="Arial" pitchFamily="34" charset="0"/>
                </a:rPr>
                <a:t>MPC</a:t>
              </a:r>
              <a:r>
                <a:rPr lang="en-US" dirty="0">
                  <a:solidFill>
                    <a:srgbClr val="000066"/>
                  </a:solidFill>
                  <a:latin typeface="Arial" pitchFamily="34" charset="0"/>
                </a:rPr>
                <a:t> -possible close approach</a:t>
              </a:r>
            </a:p>
            <a:p>
              <a:pPr defTabSz="913798" eaLnBrk="1" hangingPunct="1">
                <a:spcAft>
                  <a:spcPct val="20000"/>
                </a:spcAft>
                <a:buFontTx/>
                <a:buChar char="•"/>
              </a:pPr>
              <a:r>
                <a:rPr lang="en-US" b="1" dirty="0">
                  <a:solidFill>
                    <a:srgbClr val="000066"/>
                  </a:solidFill>
                  <a:latin typeface="Arial" pitchFamily="34" charset="0"/>
                </a:rPr>
                <a:t>CNEOS</a:t>
              </a:r>
              <a:r>
                <a:rPr lang="en-US" dirty="0">
                  <a:solidFill>
                    <a:srgbClr val="000066"/>
                  </a:solidFill>
                  <a:latin typeface="Arial" pitchFamily="34" charset="0"/>
                </a:rPr>
                <a:t> - reports potential for impact</a:t>
              </a:r>
            </a:p>
            <a:p>
              <a:pPr defTabSz="913798" eaLnBrk="1" hangingPunct="1">
                <a:spcAft>
                  <a:spcPct val="20000"/>
                </a:spcAft>
                <a:buFontTx/>
                <a:buChar char="•"/>
              </a:pPr>
              <a:r>
                <a:rPr lang="en-US" b="1" dirty="0">
                  <a:solidFill>
                    <a:srgbClr val="000066"/>
                  </a:solidFill>
                  <a:latin typeface="Arial" pitchFamily="34" charset="0"/>
                </a:rPr>
                <a:t>CNEOS</a:t>
              </a:r>
              <a:r>
                <a:rPr lang="en-US" dirty="0">
                  <a:solidFill>
                    <a:srgbClr val="000066"/>
                  </a:solidFill>
                  <a:latin typeface="Arial" pitchFamily="34" charset="0"/>
                </a:rPr>
                <a:t> -publishes probability of impact</a:t>
              </a:r>
            </a:p>
            <a:p>
              <a:pPr defTabSz="913798" eaLnBrk="1" hangingPunct="1">
                <a:spcAft>
                  <a:spcPct val="20000"/>
                </a:spcAft>
                <a:buFontTx/>
                <a:buChar char="•"/>
              </a:pPr>
              <a:endParaRPr lang="en-US" dirty="0">
                <a:solidFill>
                  <a:srgbClr val="000066"/>
                </a:solidFill>
                <a:latin typeface="Arial" pitchFamily="34" charset="0"/>
              </a:endParaRPr>
            </a:p>
          </p:txBody>
        </p:sp>
      </p:grpSp>
      <p:cxnSp>
        <p:nvCxnSpPr>
          <p:cNvPr id="44" name="Straight Connector 43">
            <a:extLst>
              <a:ext uri="{FF2B5EF4-FFF2-40B4-BE49-F238E27FC236}">
                <a16:creationId xmlns:a16="http://schemas.microsoft.com/office/drawing/2014/main" id="{5A4DDB11-4A5D-F249-8521-3E04F7784F91}"/>
              </a:ext>
            </a:extLst>
          </p:cNvPr>
          <p:cNvCxnSpPr/>
          <p:nvPr/>
        </p:nvCxnSpPr>
        <p:spPr>
          <a:xfrm flipH="1">
            <a:off x="152402" y="722795"/>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45" name="Straight Arrow Connector 44">
            <a:extLst>
              <a:ext uri="{FF2B5EF4-FFF2-40B4-BE49-F238E27FC236}">
                <a16:creationId xmlns:a16="http://schemas.microsoft.com/office/drawing/2014/main" id="{10635B44-F7E9-DF4E-808A-5E5F64D06C0E}"/>
              </a:ext>
            </a:extLst>
          </p:cNvPr>
          <p:cNvCxnSpPr/>
          <p:nvPr/>
        </p:nvCxnSpPr>
        <p:spPr>
          <a:xfrm>
            <a:off x="485855" y="2215468"/>
            <a:ext cx="2714169" cy="0"/>
          </a:xfrm>
          <a:prstGeom prst="straightConnector1">
            <a:avLst/>
          </a:prstGeom>
          <a:ln w="38100" cmpd="sng">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957D145-0C35-184B-B893-D93D5F8DA6C1}"/>
              </a:ext>
            </a:extLst>
          </p:cNvPr>
          <p:cNvCxnSpPr>
            <a:cxnSpLocks/>
          </p:cNvCxnSpPr>
          <p:nvPr/>
        </p:nvCxnSpPr>
        <p:spPr>
          <a:xfrm>
            <a:off x="4194731" y="2652806"/>
            <a:ext cx="12315" cy="2383889"/>
          </a:xfrm>
          <a:prstGeom prst="straightConnector1">
            <a:avLst/>
          </a:prstGeom>
          <a:ln w="38100" cmpd="sng">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782FC2C-3962-7849-BAA3-1A6B6DB96598}"/>
              </a:ext>
            </a:extLst>
          </p:cNvPr>
          <p:cNvCxnSpPr/>
          <p:nvPr/>
        </p:nvCxnSpPr>
        <p:spPr>
          <a:xfrm>
            <a:off x="4547500" y="6220153"/>
            <a:ext cx="2714169" cy="0"/>
          </a:xfrm>
          <a:prstGeom prst="straightConnector1">
            <a:avLst/>
          </a:prstGeom>
          <a:ln w="38100" cmpd="sng">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12E684C-C9BF-444F-AD70-9599A39FC36C}"/>
              </a:ext>
            </a:extLst>
          </p:cNvPr>
          <p:cNvCxnSpPr>
            <a:cxnSpLocks/>
          </p:cNvCxnSpPr>
          <p:nvPr/>
        </p:nvCxnSpPr>
        <p:spPr>
          <a:xfrm flipV="1">
            <a:off x="8062260" y="1986868"/>
            <a:ext cx="0" cy="3448050"/>
          </a:xfrm>
          <a:prstGeom prst="straightConnector1">
            <a:avLst/>
          </a:prstGeom>
          <a:ln w="38100" cmpd="sng">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57F258F9-2110-EB47-81D8-A14F1E5F8392}"/>
              </a:ext>
            </a:extLst>
          </p:cNvPr>
          <p:cNvCxnSpPr>
            <a:cxnSpLocks/>
          </p:cNvCxnSpPr>
          <p:nvPr/>
        </p:nvCxnSpPr>
        <p:spPr>
          <a:xfrm>
            <a:off x="9079087" y="2310442"/>
            <a:ext cx="888181" cy="0"/>
          </a:xfrm>
          <a:prstGeom prst="straightConnector1">
            <a:avLst/>
          </a:prstGeom>
          <a:ln w="38100" cmpd="sng">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0" name="Rectangle 49">
            <a:extLst>
              <a:ext uri="{FF2B5EF4-FFF2-40B4-BE49-F238E27FC236}">
                <a16:creationId xmlns:a16="http://schemas.microsoft.com/office/drawing/2014/main" id="{FA86F57E-E311-814C-AADB-F35AB1218A53}"/>
              </a:ext>
            </a:extLst>
          </p:cNvPr>
          <p:cNvSpPr/>
          <p:nvPr/>
        </p:nvSpPr>
        <p:spPr>
          <a:xfrm>
            <a:off x="10023088" y="1878918"/>
            <a:ext cx="2073500" cy="8763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2AC42DF4-419A-C94A-AB8A-07DED014A51E}"/>
              </a:ext>
            </a:extLst>
          </p:cNvPr>
          <p:cNvSpPr txBox="1"/>
          <p:nvPr/>
        </p:nvSpPr>
        <p:spPr>
          <a:xfrm>
            <a:off x="9968572" y="1955380"/>
            <a:ext cx="2185214" cy="646331"/>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Planetary Defense</a:t>
            </a:r>
          </a:p>
          <a:p>
            <a:r>
              <a:rPr lang="en-US" b="1" dirty="0">
                <a:latin typeface="Arial" panose="020B0604020202020204" pitchFamily="34" charset="0"/>
                <a:cs typeface="Arial" panose="020B0604020202020204" pitchFamily="34" charset="0"/>
              </a:rPr>
              <a:t>Officer (NASA)</a:t>
            </a:r>
          </a:p>
        </p:txBody>
      </p:sp>
    </p:spTree>
    <p:extLst>
      <p:ext uri="{BB962C8B-B14F-4D97-AF65-F5344CB8AC3E}">
        <p14:creationId xmlns:p14="http://schemas.microsoft.com/office/powerpoint/2010/main" val="2764481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500" fill="hold"/>
                                        <p:tgtEl>
                                          <p:spTgt spid="45"/>
                                        </p:tgtEl>
                                        <p:attrNameLst>
                                          <p:attrName>ppt_x</p:attrName>
                                        </p:attrNameLst>
                                      </p:cBhvr>
                                      <p:tavLst>
                                        <p:tav tm="0">
                                          <p:val>
                                            <p:strVal val="#ppt_x"/>
                                          </p:val>
                                        </p:tav>
                                        <p:tav tm="100000">
                                          <p:val>
                                            <p:strVal val="#ppt_x"/>
                                          </p:val>
                                        </p:tav>
                                      </p:tavLst>
                                    </p:anim>
                                    <p:anim calcmode="lin" valueType="num">
                                      <p:cBhvr additive="base">
                                        <p:cTn id="8" dur="500" fill="hold"/>
                                        <p:tgtEl>
                                          <p:spTgt spid="4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ppt_x"/>
                                          </p:val>
                                        </p:tav>
                                        <p:tav tm="100000">
                                          <p:val>
                                            <p:strVal val="#ppt_x"/>
                                          </p:val>
                                        </p:tav>
                                      </p:tavLst>
                                    </p:anim>
                                    <p:anim calcmode="lin" valueType="num">
                                      <p:cBhvr additive="base">
                                        <p:cTn id="12" dur="500" fill="hold"/>
                                        <p:tgtEl>
                                          <p:spTgt spid="4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7"/>
                                        </p:tgtEl>
                                        <p:attrNameLst>
                                          <p:attrName>style.visibility</p:attrName>
                                        </p:attrNameLst>
                                      </p:cBhvr>
                                      <p:to>
                                        <p:strVal val="visible"/>
                                      </p:to>
                                    </p:set>
                                    <p:anim calcmode="lin" valueType="num">
                                      <p:cBhvr additive="base">
                                        <p:cTn id="15" dur="500" fill="hold"/>
                                        <p:tgtEl>
                                          <p:spTgt spid="47"/>
                                        </p:tgtEl>
                                        <p:attrNameLst>
                                          <p:attrName>ppt_x</p:attrName>
                                        </p:attrNameLst>
                                      </p:cBhvr>
                                      <p:tavLst>
                                        <p:tav tm="0">
                                          <p:val>
                                            <p:strVal val="#ppt_x"/>
                                          </p:val>
                                        </p:tav>
                                        <p:tav tm="100000">
                                          <p:val>
                                            <p:strVal val="#ppt_x"/>
                                          </p:val>
                                        </p:tav>
                                      </p:tavLst>
                                    </p:anim>
                                    <p:anim calcmode="lin" valueType="num">
                                      <p:cBhvr additive="base">
                                        <p:cTn id="16" dur="500" fill="hold"/>
                                        <p:tgtEl>
                                          <p:spTgt spid="4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additive="base">
                                        <p:cTn id="19" dur="500" fill="hold"/>
                                        <p:tgtEl>
                                          <p:spTgt spid="48"/>
                                        </p:tgtEl>
                                        <p:attrNameLst>
                                          <p:attrName>ppt_x</p:attrName>
                                        </p:attrNameLst>
                                      </p:cBhvr>
                                      <p:tavLst>
                                        <p:tav tm="0">
                                          <p:val>
                                            <p:strVal val="#ppt_x"/>
                                          </p:val>
                                        </p:tav>
                                        <p:tav tm="100000">
                                          <p:val>
                                            <p:strVal val="#ppt_x"/>
                                          </p:val>
                                        </p:tav>
                                      </p:tavLst>
                                    </p:anim>
                                    <p:anim calcmode="lin" valueType="num">
                                      <p:cBhvr additive="base">
                                        <p:cTn id="20" dur="500" fill="hold"/>
                                        <p:tgtEl>
                                          <p:spTgt spid="48"/>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9"/>
                                        </p:tgtEl>
                                        <p:attrNameLst>
                                          <p:attrName>style.visibility</p:attrName>
                                        </p:attrNameLst>
                                      </p:cBhvr>
                                      <p:to>
                                        <p:strVal val="visible"/>
                                      </p:to>
                                    </p:set>
                                    <p:anim calcmode="lin" valueType="num">
                                      <p:cBhvr additive="base">
                                        <p:cTn id="23" dur="500" fill="hold"/>
                                        <p:tgtEl>
                                          <p:spTgt spid="49"/>
                                        </p:tgtEl>
                                        <p:attrNameLst>
                                          <p:attrName>ppt_x</p:attrName>
                                        </p:attrNameLst>
                                      </p:cBhvr>
                                      <p:tavLst>
                                        <p:tav tm="0">
                                          <p:val>
                                            <p:strVal val="#ppt_x"/>
                                          </p:val>
                                        </p:tav>
                                        <p:tav tm="100000">
                                          <p:val>
                                            <p:strVal val="#ppt_x"/>
                                          </p:val>
                                        </p:tav>
                                      </p:tavLst>
                                    </p:anim>
                                    <p:anim calcmode="lin" valueType="num">
                                      <p:cBhvr additive="base">
                                        <p:cTn id="24" dur="500" fill="hold"/>
                                        <p:tgtEl>
                                          <p:spTgt spid="4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51"/>
                                        </p:tgtEl>
                                        <p:attrNameLst>
                                          <p:attrName>style.visibility</p:attrName>
                                        </p:attrNameLst>
                                      </p:cBhvr>
                                      <p:to>
                                        <p:strVal val="visible"/>
                                      </p:to>
                                    </p:set>
                                    <p:anim calcmode="lin" valueType="num">
                                      <p:cBhvr additive="base">
                                        <p:cTn id="27" dur="500" fill="hold"/>
                                        <p:tgtEl>
                                          <p:spTgt spid="51"/>
                                        </p:tgtEl>
                                        <p:attrNameLst>
                                          <p:attrName>ppt_x</p:attrName>
                                        </p:attrNameLst>
                                      </p:cBhvr>
                                      <p:tavLst>
                                        <p:tav tm="0">
                                          <p:val>
                                            <p:strVal val="#ppt_x"/>
                                          </p:val>
                                        </p:tav>
                                        <p:tav tm="100000">
                                          <p:val>
                                            <p:strVal val="#ppt_x"/>
                                          </p:val>
                                        </p:tav>
                                      </p:tavLst>
                                    </p:anim>
                                    <p:anim calcmode="lin" valueType="num">
                                      <p:cBhvr additive="base">
                                        <p:cTn id="28" dur="500" fill="hold"/>
                                        <p:tgtEl>
                                          <p:spTgt spid="5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additive="base">
                                        <p:cTn id="31" dur="500" fill="hold"/>
                                        <p:tgtEl>
                                          <p:spTgt spid="50"/>
                                        </p:tgtEl>
                                        <p:attrNameLst>
                                          <p:attrName>ppt_x</p:attrName>
                                        </p:attrNameLst>
                                      </p:cBhvr>
                                      <p:tavLst>
                                        <p:tav tm="0">
                                          <p:val>
                                            <p:strVal val="#ppt_x"/>
                                          </p:val>
                                        </p:tav>
                                        <p:tav tm="100000">
                                          <p:val>
                                            <p:strVal val="#ppt_x"/>
                                          </p:val>
                                        </p:tav>
                                      </p:tavLst>
                                    </p:anim>
                                    <p:anim calcmode="lin" valueType="num">
                                      <p:cBhvr additive="base">
                                        <p:cTn id="32"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C9E76BD-631B-A645-A187-E7186E2D8332}"/>
              </a:ext>
            </a:extLst>
          </p:cNvPr>
          <p:cNvSpPr/>
          <p:nvPr/>
        </p:nvSpPr>
        <p:spPr>
          <a:xfrm rot="19064497">
            <a:off x="9031390" y="3151444"/>
            <a:ext cx="2730235" cy="923330"/>
          </a:xfrm>
          <a:prstGeom prst="rect">
            <a:avLst/>
          </a:prstGeom>
          <a:noFill/>
        </p:spPr>
        <p:txBody>
          <a:bodyPr wrap="none" lIns="91440" tIns="45720" rIns="91440" bIns="45720">
            <a:spAutoFit/>
          </a:bodyPr>
          <a:lstStyle/>
          <a:p>
            <a:pPr algn="ctr"/>
            <a:r>
              <a:rPr lang="en-US" sz="5400" b="1" spc="50" dirty="0">
                <a:ln w="9525" cmpd="sng">
                  <a:solidFill>
                    <a:schemeClr val="accent1"/>
                  </a:solidFill>
                  <a:prstDash val="solid"/>
                </a:ln>
                <a:solidFill>
                  <a:srgbClr val="70AD47">
                    <a:tint val="1000"/>
                  </a:srgbClr>
                </a:solidFill>
                <a:effectLst>
                  <a:glow rad="38100">
                    <a:schemeClr val="accent1">
                      <a:alpha val="40000"/>
                    </a:schemeClr>
                  </a:glow>
                </a:effectLst>
              </a:rPr>
              <a:t>Notional</a:t>
            </a:r>
          </a:p>
        </p:txBody>
      </p:sp>
      <p:sp>
        <p:nvSpPr>
          <p:cNvPr id="5" name="Rectangle 2">
            <a:extLst>
              <a:ext uri="{FF2B5EF4-FFF2-40B4-BE49-F238E27FC236}">
                <a16:creationId xmlns:a16="http://schemas.microsoft.com/office/drawing/2014/main" id="{EBF81716-0F56-9043-87D6-07D354C2785A}"/>
              </a:ext>
            </a:extLst>
          </p:cNvPr>
          <p:cNvSpPr txBox="1">
            <a:spLocks noChangeArrowheads="1"/>
          </p:cNvSpPr>
          <p:nvPr/>
        </p:nvSpPr>
        <p:spPr>
          <a:xfrm>
            <a:off x="4121152" y="-184148"/>
            <a:ext cx="4187825"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latin typeface="+mn-lt"/>
              </a:rPr>
              <a:t>NEO Alert Process</a:t>
            </a:r>
          </a:p>
        </p:txBody>
      </p:sp>
      <p:cxnSp>
        <p:nvCxnSpPr>
          <p:cNvPr id="6" name="Straight Connector 5">
            <a:extLst>
              <a:ext uri="{FF2B5EF4-FFF2-40B4-BE49-F238E27FC236}">
                <a16:creationId xmlns:a16="http://schemas.microsoft.com/office/drawing/2014/main" id="{52F28809-B1D5-1042-8483-38152139DD00}"/>
              </a:ext>
            </a:extLst>
          </p:cNvPr>
          <p:cNvCxnSpPr/>
          <p:nvPr/>
        </p:nvCxnSpPr>
        <p:spPr>
          <a:xfrm flipH="1">
            <a:off x="152402" y="722795"/>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A858F466-AE73-114D-8C38-1EF2CBBAE2DF}"/>
              </a:ext>
            </a:extLst>
          </p:cNvPr>
          <p:cNvCxnSpPr>
            <a:cxnSpLocks/>
          </p:cNvCxnSpPr>
          <p:nvPr/>
        </p:nvCxnSpPr>
        <p:spPr>
          <a:xfrm flipV="1">
            <a:off x="5164061" y="1729998"/>
            <a:ext cx="1869246" cy="7952"/>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47A42BC-72A7-2340-8552-B7A40FF06684}"/>
              </a:ext>
            </a:extLst>
          </p:cNvPr>
          <p:cNvCxnSpPr>
            <a:cxnSpLocks/>
          </p:cNvCxnSpPr>
          <p:nvPr/>
        </p:nvCxnSpPr>
        <p:spPr>
          <a:xfrm flipH="1">
            <a:off x="3556427" y="2726314"/>
            <a:ext cx="221491" cy="477254"/>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01C6E5C-6E69-5442-9DDE-63E5F8850377}"/>
              </a:ext>
            </a:extLst>
          </p:cNvPr>
          <p:cNvCxnSpPr>
            <a:cxnSpLocks/>
          </p:cNvCxnSpPr>
          <p:nvPr/>
        </p:nvCxnSpPr>
        <p:spPr>
          <a:xfrm>
            <a:off x="8190312" y="2279300"/>
            <a:ext cx="0" cy="828516"/>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7C7158B-7E91-354F-87A6-708F2B5A52EC}"/>
              </a:ext>
            </a:extLst>
          </p:cNvPr>
          <p:cNvCxnSpPr>
            <a:cxnSpLocks/>
          </p:cNvCxnSpPr>
          <p:nvPr/>
        </p:nvCxnSpPr>
        <p:spPr>
          <a:xfrm>
            <a:off x="2858453" y="1729998"/>
            <a:ext cx="824547" cy="0"/>
          </a:xfrm>
          <a:prstGeom prst="straightConnector1">
            <a:avLst/>
          </a:prstGeom>
          <a:ln w="19050" cmpd="sng">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D547828A-732E-9541-B8DD-4AF007642B0A}"/>
              </a:ext>
            </a:extLst>
          </p:cNvPr>
          <p:cNvSpPr/>
          <p:nvPr/>
        </p:nvSpPr>
        <p:spPr>
          <a:xfrm>
            <a:off x="557039" y="1262872"/>
            <a:ext cx="2073500" cy="8763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5B236DE6-61B2-AE49-B8C2-FF30BC502B11}"/>
              </a:ext>
            </a:extLst>
          </p:cNvPr>
          <p:cNvSpPr txBox="1"/>
          <p:nvPr/>
        </p:nvSpPr>
        <p:spPr>
          <a:xfrm>
            <a:off x="523222" y="1375083"/>
            <a:ext cx="2185214" cy="646331"/>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Planetary Defense</a:t>
            </a:r>
          </a:p>
          <a:p>
            <a:r>
              <a:rPr lang="en-US" b="1" dirty="0">
                <a:latin typeface="Arial" panose="020B0604020202020204" pitchFamily="34" charset="0"/>
                <a:cs typeface="Arial" panose="020B0604020202020204" pitchFamily="34" charset="0"/>
              </a:rPr>
              <a:t>Officer (NASA)</a:t>
            </a:r>
          </a:p>
        </p:txBody>
      </p:sp>
      <p:sp>
        <p:nvSpPr>
          <p:cNvPr id="13" name="Rectangle 12">
            <a:extLst>
              <a:ext uri="{FF2B5EF4-FFF2-40B4-BE49-F238E27FC236}">
                <a16:creationId xmlns:a16="http://schemas.microsoft.com/office/drawing/2014/main" id="{32380D24-1F85-7243-A963-F9E12B591F33}"/>
              </a:ext>
            </a:extLst>
          </p:cNvPr>
          <p:cNvSpPr/>
          <p:nvPr/>
        </p:nvSpPr>
        <p:spPr>
          <a:xfrm>
            <a:off x="3749350" y="1403605"/>
            <a:ext cx="960666" cy="5926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03396CBC-95E5-6A4F-A3EC-AE041C2D360B}"/>
              </a:ext>
            </a:extLst>
          </p:cNvPr>
          <p:cNvSpPr txBox="1"/>
          <p:nvPr/>
        </p:nvSpPr>
        <p:spPr>
          <a:xfrm>
            <a:off x="3822354" y="1510639"/>
            <a:ext cx="787460"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IAWN</a:t>
            </a:r>
          </a:p>
        </p:txBody>
      </p:sp>
      <p:sp>
        <p:nvSpPr>
          <p:cNvPr id="15" name="TextBox 14">
            <a:extLst>
              <a:ext uri="{FF2B5EF4-FFF2-40B4-BE49-F238E27FC236}">
                <a16:creationId xmlns:a16="http://schemas.microsoft.com/office/drawing/2014/main" id="{272E4821-0684-114E-99CB-BBA1AF0D4FFA}"/>
              </a:ext>
            </a:extLst>
          </p:cNvPr>
          <p:cNvSpPr txBox="1"/>
          <p:nvPr/>
        </p:nvSpPr>
        <p:spPr>
          <a:xfrm>
            <a:off x="3275909" y="2021414"/>
            <a:ext cx="1324464" cy="738664"/>
          </a:xfrm>
          <a:prstGeom prst="rect">
            <a:avLst/>
          </a:prstGeom>
          <a:noFill/>
        </p:spPr>
        <p:txBody>
          <a:bodyPr wrap="none" rtlCol="0">
            <a:spAutoFit/>
          </a:bodyPr>
          <a:lstStyle/>
          <a:p>
            <a:r>
              <a:rPr lang="en-US" sz="1400" i="1" dirty="0"/>
              <a:t>supported by </a:t>
            </a:r>
          </a:p>
          <a:p>
            <a:r>
              <a:rPr lang="en-US" sz="1400" i="1" dirty="0"/>
              <a:t>  ESA (</a:t>
            </a:r>
            <a:r>
              <a:rPr lang="en-US" sz="1400" i="1" dirty="0" err="1"/>
              <a:t>NEODyS</a:t>
            </a:r>
            <a:r>
              <a:rPr lang="en-US" sz="1400" i="1" dirty="0"/>
              <a:t>)</a:t>
            </a:r>
          </a:p>
          <a:p>
            <a:r>
              <a:rPr lang="en-US" sz="1400" i="1" dirty="0"/>
              <a:t>NASA (CNEOS)</a:t>
            </a:r>
          </a:p>
        </p:txBody>
      </p:sp>
      <p:sp>
        <p:nvSpPr>
          <p:cNvPr id="16" name="Snip Single Corner Rectangle 15">
            <a:extLst>
              <a:ext uri="{FF2B5EF4-FFF2-40B4-BE49-F238E27FC236}">
                <a16:creationId xmlns:a16="http://schemas.microsoft.com/office/drawing/2014/main" id="{78DA4744-AF9B-A441-B25A-2CCAA656B403}"/>
              </a:ext>
            </a:extLst>
          </p:cNvPr>
          <p:cNvSpPr/>
          <p:nvPr/>
        </p:nvSpPr>
        <p:spPr>
          <a:xfrm>
            <a:off x="7264442" y="1431504"/>
            <a:ext cx="1033669" cy="715618"/>
          </a:xfrm>
          <a:prstGeom prst="snip1Rect">
            <a:avLst/>
          </a:prstGeom>
          <a:solidFill>
            <a:schemeClr val="bg1"/>
          </a:solidFill>
          <a:ln w="158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801CA9E5-1119-1E41-A100-66744AA63724}"/>
              </a:ext>
            </a:extLst>
          </p:cNvPr>
          <p:cNvSpPr/>
          <p:nvPr/>
        </p:nvSpPr>
        <p:spPr>
          <a:xfrm>
            <a:off x="2704339" y="3268690"/>
            <a:ext cx="1038854" cy="6888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FC342101-9500-FD43-8AC8-4D14A45D8CF3}"/>
              </a:ext>
            </a:extLst>
          </p:cNvPr>
          <p:cNvSpPr txBox="1"/>
          <p:nvPr/>
        </p:nvSpPr>
        <p:spPr>
          <a:xfrm>
            <a:off x="7264442" y="1583305"/>
            <a:ext cx="1013932"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SMPAG</a:t>
            </a:r>
          </a:p>
        </p:txBody>
      </p:sp>
      <p:sp>
        <p:nvSpPr>
          <p:cNvPr id="19" name="TextBox 18">
            <a:extLst>
              <a:ext uri="{FF2B5EF4-FFF2-40B4-BE49-F238E27FC236}">
                <a16:creationId xmlns:a16="http://schemas.microsoft.com/office/drawing/2014/main" id="{2BE84429-10DA-114D-9387-505315AC36DD}"/>
              </a:ext>
            </a:extLst>
          </p:cNvPr>
          <p:cNvSpPr txBox="1"/>
          <p:nvPr/>
        </p:nvSpPr>
        <p:spPr>
          <a:xfrm>
            <a:off x="2956432" y="3407390"/>
            <a:ext cx="518091"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UN</a:t>
            </a:r>
          </a:p>
        </p:txBody>
      </p:sp>
      <p:sp>
        <p:nvSpPr>
          <p:cNvPr id="20" name="Curved Left Arrow 19">
            <a:extLst>
              <a:ext uri="{FF2B5EF4-FFF2-40B4-BE49-F238E27FC236}">
                <a16:creationId xmlns:a16="http://schemas.microsoft.com/office/drawing/2014/main" id="{2714D2C3-5A1D-8D49-B88D-80DF82606D21}"/>
              </a:ext>
            </a:extLst>
          </p:cNvPr>
          <p:cNvSpPr/>
          <p:nvPr/>
        </p:nvSpPr>
        <p:spPr>
          <a:xfrm>
            <a:off x="5902047" y="1432965"/>
            <a:ext cx="508884" cy="75364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Curved Left Arrow 20">
            <a:extLst>
              <a:ext uri="{FF2B5EF4-FFF2-40B4-BE49-F238E27FC236}">
                <a16:creationId xmlns:a16="http://schemas.microsoft.com/office/drawing/2014/main" id="{E3F74B29-2B76-E241-A666-D5718FB6CD44}"/>
              </a:ext>
            </a:extLst>
          </p:cNvPr>
          <p:cNvSpPr/>
          <p:nvPr/>
        </p:nvSpPr>
        <p:spPr>
          <a:xfrm rot="10800000">
            <a:off x="5345238" y="1385525"/>
            <a:ext cx="508884" cy="75364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TextBox 21">
            <a:extLst>
              <a:ext uri="{FF2B5EF4-FFF2-40B4-BE49-F238E27FC236}">
                <a16:creationId xmlns:a16="http://schemas.microsoft.com/office/drawing/2014/main" id="{68D96C9B-18CC-B84B-BB0B-C3F389099EDB}"/>
              </a:ext>
            </a:extLst>
          </p:cNvPr>
          <p:cNvSpPr txBox="1"/>
          <p:nvPr/>
        </p:nvSpPr>
        <p:spPr>
          <a:xfrm>
            <a:off x="8406141" y="2317858"/>
            <a:ext cx="1804946" cy="954107"/>
          </a:xfrm>
          <a:prstGeom prst="rect">
            <a:avLst/>
          </a:prstGeom>
          <a:noFill/>
        </p:spPr>
        <p:txBody>
          <a:bodyPr wrap="square" rtlCol="0">
            <a:spAutoFit/>
          </a:bodyPr>
          <a:lstStyle/>
          <a:p>
            <a:r>
              <a:rPr lang="en-US" sz="1400" b="1" dirty="0"/>
              <a:t>SMPAG members </a:t>
            </a:r>
          </a:p>
          <a:p>
            <a:r>
              <a:rPr lang="en-US" sz="1400" b="1" dirty="0"/>
              <a:t>convene to formulate recommendations</a:t>
            </a:r>
          </a:p>
          <a:p>
            <a:endParaRPr lang="en-US" sz="1400" dirty="0"/>
          </a:p>
        </p:txBody>
      </p:sp>
      <p:sp>
        <p:nvSpPr>
          <p:cNvPr id="23" name="TextBox 22">
            <a:extLst>
              <a:ext uri="{FF2B5EF4-FFF2-40B4-BE49-F238E27FC236}">
                <a16:creationId xmlns:a16="http://schemas.microsoft.com/office/drawing/2014/main" id="{AF0F3314-E03D-B94F-83F0-C5B61DCEDC95}"/>
              </a:ext>
            </a:extLst>
          </p:cNvPr>
          <p:cNvSpPr txBox="1"/>
          <p:nvPr/>
        </p:nvSpPr>
        <p:spPr>
          <a:xfrm>
            <a:off x="8409843" y="3442048"/>
            <a:ext cx="1924308" cy="954107"/>
          </a:xfrm>
          <a:prstGeom prst="rect">
            <a:avLst/>
          </a:prstGeom>
          <a:noFill/>
        </p:spPr>
        <p:txBody>
          <a:bodyPr wrap="square" rtlCol="0">
            <a:spAutoFit/>
          </a:bodyPr>
          <a:lstStyle/>
          <a:p>
            <a:r>
              <a:rPr lang="en-US" sz="1400" b="1" dirty="0"/>
              <a:t>SMPAG member agencies vet, and agree to, recommendations</a:t>
            </a:r>
          </a:p>
          <a:p>
            <a:endParaRPr lang="en-US" sz="1400" dirty="0"/>
          </a:p>
        </p:txBody>
      </p:sp>
      <p:sp>
        <p:nvSpPr>
          <p:cNvPr id="24" name="TextBox 23">
            <a:extLst>
              <a:ext uri="{FF2B5EF4-FFF2-40B4-BE49-F238E27FC236}">
                <a16:creationId xmlns:a16="http://schemas.microsoft.com/office/drawing/2014/main" id="{41DDC54B-74EB-F944-96CE-402779C488A7}"/>
              </a:ext>
            </a:extLst>
          </p:cNvPr>
          <p:cNvSpPr txBox="1"/>
          <p:nvPr/>
        </p:nvSpPr>
        <p:spPr>
          <a:xfrm>
            <a:off x="8437356" y="4481911"/>
            <a:ext cx="2528515" cy="738664"/>
          </a:xfrm>
          <a:prstGeom prst="rect">
            <a:avLst/>
          </a:prstGeom>
          <a:noFill/>
        </p:spPr>
        <p:txBody>
          <a:bodyPr wrap="square" rtlCol="0">
            <a:spAutoFit/>
          </a:bodyPr>
          <a:lstStyle/>
          <a:p>
            <a:r>
              <a:rPr lang="en-US" sz="1400" b="1" dirty="0"/>
              <a:t>SMPAG recommendations briefed to member states</a:t>
            </a:r>
          </a:p>
          <a:p>
            <a:endParaRPr lang="en-US" sz="1400" dirty="0"/>
          </a:p>
        </p:txBody>
      </p:sp>
      <p:sp>
        <p:nvSpPr>
          <p:cNvPr id="25" name="TextBox 24">
            <a:extLst>
              <a:ext uri="{FF2B5EF4-FFF2-40B4-BE49-F238E27FC236}">
                <a16:creationId xmlns:a16="http://schemas.microsoft.com/office/drawing/2014/main" id="{648066DE-B347-7841-B2EA-10DD68208799}"/>
              </a:ext>
            </a:extLst>
          </p:cNvPr>
          <p:cNvSpPr txBox="1"/>
          <p:nvPr/>
        </p:nvSpPr>
        <p:spPr>
          <a:xfrm>
            <a:off x="8672017" y="5198372"/>
            <a:ext cx="1762085" cy="954107"/>
          </a:xfrm>
          <a:prstGeom prst="rect">
            <a:avLst/>
          </a:prstGeom>
          <a:noFill/>
        </p:spPr>
        <p:txBody>
          <a:bodyPr wrap="none" rtlCol="0">
            <a:spAutoFit/>
          </a:bodyPr>
          <a:lstStyle/>
          <a:p>
            <a:r>
              <a:rPr lang="en-US" sz="1400" b="1" dirty="0"/>
              <a:t>Member states agree</a:t>
            </a:r>
          </a:p>
          <a:p>
            <a:r>
              <a:rPr lang="en-US" sz="1400" b="1" dirty="0"/>
              <a:t>to support SMPAG </a:t>
            </a:r>
          </a:p>
          <a:p>
            <a:r>
              <a:rPr lang="en-US" sz="1400" b="1" dirty="0"/>
              <a:t>recommendations</a:t>
            </a:r>
          </a:p>
          <a:p>
            <a:endParaRPr lang="en-US" sz="1400" dirty="0"/>
          </a:p>
        </p:txBody>
      </p:sp>
      <p:cxnSp>
        <p:nvCxnSpPr>
          <p:cNvPr id="26" name="Straight Arrow Connector 25">
            <a:extLst>
              <a:ext uri="{FF2B5EF4-FFF2-40B4-BE49-F238E27FC236}">
                <a16:creationId xmlns:a16="http://schemas.microsoft.com/office/drawing/2014/main" id="{BA54BAA9-F762-D040-9B23-4DF9A48C4475}"/>
              </a:ext>
            </a:extLst>
          </p:cNvPr>
          <p:cNvCxnSpPr>
            <a:cxnSpLocks/>
          </p:cNvCxnSpPr>
          <p:nvPr/>
        </p:nvCxnSpPr>
        <p:spPr>
          <a:xfrm flipH="1">
            <a:off x="7227736" y="5663942"/>
            <a:ext cx="1279186" cy="11483"/>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C36C67F7-A17F-514A-B8D1-549C731373DC}"/>
              </a:ext>
            </a:extLst>
          </p:cNvPr>
          <p:cNvSpPr txBox="1"/>
          <p:nvPr/>
        </p:nvSpPr>
        <p:spPr>
          <a:xfrm>
            <a:off x="5221192" y="5198372"/>
            <a:ext cx="1887055" cy="954107"/>
          </a:xfrm>
          <a:prstGeom prst="rect">
            <a:avLst/>
          </a:prstGeom>
          <a:noFill/>
        </p:spPr>
        <p:txBody>
          <a:bodyPr wrap="none" rtlCol="0">
            <a:spAutoFit/>
          </a:bodyPr>
          <a:lstStyle/>
          <a:p>
            <a:r>
              <a:rPr lang="en-US" sz="1400" b="1" dirty="0"/>
              <a:t>Member states inform </a:t>
            </a:r>
          </a:p>
          <a:p>
            <a:r>
              <a:rPr lang="en-US" sz="1400" b="1" dirty="0"/>
              <a:t>UN of recommended </a:t>
            </a:r>
          </a:p>
          <a:p>
            <a:r>
              <a:rPr lang="en-US" sz="1400" b="1" dirty="0"/>
              <a:t>actions to be taken</a:t>
            </a:r>
          </a:p>
          <a:p>
            <a:endParaRPr lang="en-US" sz="1400" dirty="0"/>
          </a:p>
        </p:txBody>
      </p:sp>
      <p:cxnSp>
        <p:nvCxnSpPr>
          <p:cNvPr id="28" name="Elbow Connector 27">
            <a:extLst>
              <a:ext uri="{FF2B5EF4-FFF2-40B4-BE49-F238E27FC236}">
                <a16:creationId xmlns:a16="http://schemas.microsoft.com/office/drawing/2014/main" id="{B0527588-94E6-4A48-B771-5A3BEA0736CF}"/>
              </a:ext>
            </a:extLst>
          </p:cNvPr>
          <p:cNvCxnSpPr>
            <a:cxnSpLocks/>
          </p:cNvCxnSpPr>
          <p:nvPr/>
        </p:nvCxnSpPr>
        <p:spPr>
          <a:xfrm rot="5400000" flipH="1" flipV="1">
            <a:off x="9722629" y="3330728"/>
            <a:ext cx="3830627" cy="660916"/>
          </a:xfrm>
          <a:prstGeom prst="bentConnector3">
            <a:avLst>
              <a:gd name="adj1" fmla="val 50829"/>
            </a:avLst>
          </a:prstGeom>
          <a:ln w="15875">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8F9B842-AF30-5D4D-A415-2447CF4BB150}"/>
              </a:ext>
            </a:extLst>
          </p:cNvPr>
          <p:cNvCxnSpPr>
            <a:cxnSpLocks/>
          </p:cNvCxnSpPr>
          <p:nvPr/>
        </p:nvCxnSpPr>
        <p:spPr>
          <a:xfrm>
            <a:off x="10249231" y="5646867"/>
            <a:ext cx="953562" cy="1"/>
          </a:xfrm>
          <a:prstGeom prst="line">
            <a:avLst/>
          </a:prstGeom>
          <a:ln w="1587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010F156A-2899-C942-A12E-6693E1D26DBA}"/>
              </a:ext>
            </a:extLst>
          </p:cNvPr>
          <p:cNvSpPr/>
          <p:nvPr/>
        </p:nvSpPr>
        <p:spPr>
          <a:xfrm>
            <a:off x="5219662" y="5128592"/>
            <a:ext cx="1813645" cy="914400"/>
          </a:xfrm>
          <a:prstGeom prst="rect">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a:extLst>
              <a:ext uri="{FF2B5EF4-FFF2-40B4-BE49-F238E27FC236}">
                <a16:creationId xmlns:a16="http://schemas.microsoft.com/office/drawing/2014/main" id="{A1D559D2-5D54-1F43-A350-E85697798A77}"/>
              </a:ext>
            </a:extLst>
          </p:cNvPr>
          <p:cNvCxnSpPr>
            <a:cxnSpLocks/>
          </p:cNvCxnSpPr>
          <p:nvPr/>
        </p:nvCxnSpPr>
        <p:spPr>
          <a:xfrm flipH="1">
            <a:off x="8564891" y="1735088"/>
            <a:ext cx="3379159" cy="2862"/>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Curved Right Arrow 31">
            <a:extLst>
              <a:ext uri="{FF2B5EF4-FFF2-40B4-BE49-F238E27FC236}">
                <a16:creationId xmlns:a16="http://schemas.microsoft.com/office/drawing/2014/main" id="{59968AE3-39E0-6F4D-92E5-46E8EE5B0184}"/>
              </a:ext>
            </a:extLst>
          </p:cNvPr>
          <p:cNvSpPr/>
          <p:nvPr/>
        </p:nvSpPr>
        <p:spPr>
          <a:xfrm rot="10800000">
            <a:off x="10853694" y="3339549"/>
            <a:ext cx="469127" cy="845434"/>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Curved Right Arrow 32">
            <a:extLst>
              <a:ext uri="{FF2B5EF4-FFF2-40B4-BE49-F238E27FC236}">
                <a16:creationId xmlns:a16="http://schemas.microsoft.com/office/drawing/2014/main" id="{978DA822-9A11-D245-AFCC-03626A6A9484}"/>
              </a:ext>
            </a:extLst>
          </p:cNvPr>
          <p:cNvSpPr/>
          <p:nvPr/>
        </p:nvSpPr>
        <p:spPr>
          <a:xfrm>
            <a:off x="10354299" y="3377535"/>
            <a:ext cx="437321" cy="85431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4" name="Straight Arrow Connector 33">
            <a:extLst>
              <a:ext uri="{FF2B5EF4-FFF2-40B4-BE49-F238E27FC236}">
                <a16:creationId xmlns:a16="http://schemas.microsoft.com/office/drawing/2014/main" id="{D89FFCEB-7C0F-F54C-8D11-45A1E93D8913}"/>
              </a:ext>
            </a:extLst>
          </p:cNvPr>
          <p:cNvCxnSpPr>
            <a:cxnSpLocks/>
          </p:cNvCxnSpPr>
          <p:nvPr/>
        </p:nvCxnSpPr>
        <p:spPr>
          <a:xfrm>
            <a:off x="8192136" y="3496838"/>
            <a:ext cx="0" cy="828516"/>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283872ED-643B-BA4C-BD69-1728BD6CD15A}"/>
              </a:ext>
            </a:extLst>
          </p:cNvPr>
          <p:cNvCxnSpPr>
            <a:cxnSpLocks/>
          </p:cNvCxnSpPr>
          <p:nvPr/>
        </p:nvCxnSpPr>
        <p:spPr>
          <a:xfrm>
            <a:off x="8193960" y="4658714"/>
            <a:ext cx="0" cy="828516"/>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0DEBDFA1-463F-2E49-9B6A-9D295AE58DBE}"/>
              </a:ext>
            </a:extLst>
          </p:cNvPr>
          <p:cNvCxnSpPr>
            <a:cxnSpLocks/>
          </p:cNvCxnSpPr>
          <p:nvPr/>
        </p:nvCxnSpPr>
        <p:spPr>
          <a:xfrm flipH="1" flipV="1">
            <a:off x="3474524" y="4224088"/>
            <a:ext cx="1689537" cy="1422779"/>
          </a:xfrm>
          <a:prstGeom prst="straightConnector1">
            <a:avLst/>
          </a:prstGeom>
          <a:ln w="158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4BEFBCEA-5C96-C343-A722-43AA45860D27}"/>
              </a:ext>
            </a:extLst>
          </p:cNvPr>
          <p:cNvSpPr txBox="1"/>
          <p:nvPr/>
        </p:nvSpPr>
        <p:spPr>
          <a:xfrm>
            <a:off x="7434415" y="5241481"/>
            <a:ext cx="512641" cy="369332"/>
          </a:xfrm>
          <a:prstGeom prst="rect">
            <a:avLst/>
          </a:prstGeom>
          <a:noFill/>
        </p:spPr>
        <p:txBody>
          <a:bodyPr wrap="none" rtlCol="0">
            <a:spAutoFit/>
          </a:bodyPr>
          <a:lstStyle/>
          <a:p>
            <a:r>
              <a:rPr lang="en-US" dirty="0"/>
              <a:t>YES</a:t>
            </a:r>
          </a:p>
        </p:txBody>
      </p:sp>
      <p:sp>
        <p:nvSpPr>
          <p:cNvPr id="38" name="TextBox 37">
            <a:extLst>
              <a:ext uri="{FF2B5EF4-FFF2-40B4-BE49-F238E27FC236}">
                <a16:creationId xmlns:a16="http://schemas.microsoft.com/office/drawing/2014/main" id="{AE8431A7-67FC-9F43-8668-CFAD9F48DF29}"/>
              </a:ext>
            </a:extLst>
          </p:cNvPr>
          <p:cNvSpPr txBox="1"/>
          <p:nvPr/>
        </p:nvSpPr>
        <p:spPr>
          <a:xfrm>
            <a:off x="10553567" y="5783147"/>
            <a:ext cx="486030" cy="369332"/>
          </a:xfrm>
          <a:prstGeom prst="rect">
            <a:avLst/>
          </a:prstGeom>
          <a:noFill/>
        </p:spPr>
        <p:txBody>
          <a:bodyPr wrap="none" rtlCol="0">
            <a:spAutoFit/>
          </a:bodyPr>
          <a:lstStyle/>
          <a:p>
            <a:r>
              <a:rPr lang="en-US" dirty="0"/>
              <a:t>NO</a:t>
            </a:r>
          </a:p>
        </p:txBody>
      </p:sp>
      <p:sp>
        <p:nvSpPr>
          <p:cNvPr id="39" name="TextBox 38">
            <a:extLst>
              <a:ext uri="{FF2B5EF4-FFF2-40B4-BE49-F238E27FC236}">
                <a16:creationId xmlns:a16="http://schemas.microsoft.com/office/drawing/2014/main" id="{7E3EAB46-C921-7C44-9B8A-127F84F28E91}"/>
              </a:ext>
            </a:extLst>
          </p:cNvPr>
          <p:cNvSpPr txBox="1"/>
          <p:nvPr/>
        </p:nvSpPr>
        <p:spPr>
          <a:xfrm>
            <a:off x="726829" y="4640341"/>
            <a:ext cx="2417970" cy="646331"/>
          </a:xfrm>
          <a:prstGeom prst="rect">
            <a:avLst/>
          </a:prstGeom>
          <a:noFill/>
        </p:spPr>
        <p:txBody>
          <a:bodyPr wrap="none" rtlCol="0">
            <a:spAutoFit/>
          </a:bodyPr>
          <a:lstStyle/>
          <a:p>
            <a:r>
              <a:rPr lang="en-US" b="1" dirty="0"/>
              <a:t>UN announcement</a:t>
            </a:r>
          </a:p>
          <a:p>
            <a:r>
              <a:rPr lang="en-US" b="1" dirty="0"/>
              <a:t>(UNCOPUOS, UNOOSA)</a:t>
            </a:r>
          </a:p>
        </p:txBody>
      </p:sp>
      <p:sp>
        <p:nvSpPr>
          <p:cNvPr id="40" name="Notched Right Arrow 39">
            <a:extLst>
              <a:ext uri="{FF2B5EF4-FFF2-40B4-BE49-F238E27FC236}">
                <a16:creationId xmlns:a16="http://schemas.microsoft.com/office/drawing/2014/main" id="{7B01FC98-FB08-BF4C-9AB1-41F269DC7261}"/>
              </a:ext>
            </a:extLst>
          </p:cNvPr>
          <p:cNvSpPr/>
          <p:nvPr/>
        </p:nvSpPr>
        <p:spPr>
          <a:xfrm rot="8675513">
            <a:off x="1735159" y="4116924"/>
            <a:ext cx="953159" cy="373711"/>
          </a:xfrm>
          <a:prstGeom prst="notchedRightArrow">
            <a:avLst>
              <a:gd name="adj1" fmla="val 31076"/>
              <a:gd name="adj2" fmla="val 50000"/>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822914C2-7A4A-BB4A-8B0B-EE8BBA3CB555}"/>
              </a:ext>
            </a:extLst>
          </p:cNvPr>
          <p:cNvSpPr/>
          <p:nvPr/>
        </p:nvSpPr>
        <p:spPr>
          <a:xfrm rot="19064497">
            <a:off x="5406287" y="3200773"/>
            <a:ext cx="2730235" cy="923330"/>
          </a:xfrm>
          <a:prstGeom prst="rect">
            <a:avLst/>
          </a:prstGeom>
          <a:noFill/>
        </p:spPr>
        <p:txBody>
          <a:bodyPr wrap="none" lIns="91440" tIns="45720" rIns="91440" bIns="45720">
            <a:spAutoFit/>
          </a:bodyPr>
          <a:lstStyle/>
          <a:p>
            <a:pPr algn="ctr"/>
            <a:r>
              <a:rPr lang="en-US" sz="5400" b="1" spc="50" dirty="0">
                <a:ln w="9525" cmpd="sng">
                  <a:solidFill>
                    <a:schemeClr val="accent1"/>
                  </a:solidFill>
                  <a:prstDash val="solid"/>
                </a:ln>
                <a:solidFill>
                  <a:srgbClr val="70AD47">
                    <a:tint val="1000"/>
                  </a:srgbClr>
                </a:solidFill>
                <a:effectLst>
                  <a:glow rad="38100">
                    <a:schemeClr val="accent1">
                      <a:alpha val="40000"/>
                    </a:schemeClr>
                  </a:glow>
                </a:effectLst>
              </a:rPr>
              <a:t>Notional</a:t>
            </a:r>
          </a:p>
        </p:txBody>
      </p:sp>
      <p:sp>
        <p:nvSpPr>
          <p:cNvPr id="42" name="Rectangle 41">
            <a:extLst>
              <a:ext uri="{FF2B5EF4-FFF2-40B4-BE49-F238E27FC236}">
                <a16:creationId xmlns:a16="http://schemas.microsoft.com/office/drawing/2014/main" id="{81A1F41C-35D0-6241-8D20-ECDAA1DC44B1}"/>
              </a:ext>
            </a:extLst>
          </p:cNvPr>
          <p:cNvSpPr/>
          <p:nvPr/>
        </p:nvSpPr>
        <p:spPr>
          <a:xfrm rot="19064497">
            <a:off x="-16677" y="3372886"/>
            <a:ext cx="2730235" cy="923330"/>
          </a:xfrm>
          <a:prstGeom prst="rect">
            <a:avLst/>
          </a:prstGeom>
          <a:noFill/>
        </p:spPr>
        <p:txBody>
          <a:bodyPr wrap="none" lIns="91440" tIns="45720" rIns="91440" bIns="45720">
            <a:spAutoFit/>
          </a:bodyPr>
          <a:lstStyle/>
          <a:p>
            <a:pPr algn="ctr"/>
            <a:r>
              <a:rPr lang="en-US" sz="5400" b="1" spc="50" dirty="0">
                <a:ln w="9525" cmpd="sng">
                  <a:solidFill>
                    <a:schemeClr val="accent1"/>
                  </a:solidFill>
                  <a:prstDash val="solid"/>
                </a:ln>
                <a:solidFill>
                  <a:srgbClr val="70AD47">
                    <a:tint val="1000"/>
                  </a:srgbClr>
                </a:solidFill>
                <a:effectLst>
                  <a:glow rad="38100">
                    <a:schemeClr val="accent1">
                      <a:alpha val="40000"/>
                    </a:schemeClr>
                  </a:glow>
                </a:effectLst>
              </a:rPr>
              <a:t>Notional</a:t>
            </a:r>
          </a:p>
        </p:txBody>
      </p:sp>
      <p:sp>
        <p:nvSpPr>
          <p:cNvPr id="43" name="Explosion 1 42">
            <a:extLst>
              <a:ext uri="{FF2B5EF4-FFF2-40B4-BE49-F238E27FC236}">
                <a16:creationId xmlns:a16="http://schemas.microsoft.com/office/drawing/2014/main" id="{DD5D0F01-34F0-8542-910E-9210E053D964}"/>
              </a:ext>
            </a:extLst>
          </p:cNvPr>
          <p:cNvSpPr/>
          <p:nvPr/>
        </p:nvSpPr>
        <p:spPr>
          <a:xfrm>
            <a:off x="404034" y="5241481"/>
            <a:ext cx="2140384" cy="1356425"/>
          </a:xfrm>
          <a:prstGeom prst="irregularSeal1">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dirty="0">
              <a:solidFill>
                <a:srgbClr val="FFFFFF"/>
              </a:solidFill>
            </a:endParaRPr>
          </a:p>
        </p:txBody>
      </p:sp>
      <p:sp>
        <p:nvSpPr>
          <p:cNvPr id="44" name="TextBox 43">
            <a:extLst>
              <a:ext uri="{FF2B5EF4-FFF2-40B4-BE49-F238E27FC236}">
                <a16:creationId xmlns:a16="http://schemas.microsoft.com/office/drawing/2014/main" id="{8BAFE359-FF30-C44E-B155-BF0B34543BA9}"/>
              </a:ext>
            </a:extLst>
          </p:cNvPr>
          <p:cNvSpPr txBox="1"/>
          <p:nvPr/>
        </p:nvSpPr>
        <p:spPr>
          <a:xfrm>
            <a:off x="934691" y="5697767"/>
            <a:ext cx="788999" cy="369332"/>
          </a:xfrm>
          <a:prstGeom prst="rect">
            <a:avLst/>
          </a:prstGeom>
          <a:noFill/>
        </p:spPr>
        <p:txBody>
          <a:bodyPr wrap="none" rtlCol="0">
            <a:spAutoFit/>
          </a:bodyPr>
          <a:lstStyle/>
          <a:p>
            <a:r>
              <a:rPr lang="en-US" dirty="0"/>
              <a:t>Action</a:t>
            </a:r>
          </a:p>
        </p:txBody>
      </p:sp>
    </p:spTree>
    <p:extLst>
      <p:ext uri="{BB962C8B-B14F-4D97-AF65-F5344CB8AC3E}">
        <p14:creationId xmlns:p14="http://schemas.microsoft.com/office/powerpoint/2010/main" val="1676876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BD1BE-8AE3-8C47-A6CB-B4E2F90A27B4}"/>
              </a:ext>
            </a:extLst>
          </p:cNvPr>
          <p:cNvSpPr>
            <a:spLocks noGrp="1"/>
          </p:cNvSpPr>
          <p:nvPr>
            <p:ph type="title"/>
          </p:nvPr>
        </p:nvSpPr>
        <p:spPr>
          <a:xfrm>
            <a:off x="838200" y="-22578"/>
            <a:ext cx="10515600" cy="1325563"/>
          </a:xfrm>
        </p:spPr>
        <p:txBody>
          <a:bodyPr/>
          <a:lstStyle/>
          <a:p>
            <a:pPr algn="ctr"/>
            <a:r>
              <a:rPr lang="en-US" b="1" dirty="0"/>
              <a:t>Discussion</a:t>
            </a:r>
          </a:p>
        </p:txBody>
      </p:sp>
      <p:sp>
        <p:nvSpPr>
          <p:cNvPr id="3" name="Content Placeholder 2">
            <a:extLst>
              <a:ext uri="{FF2B5EF4-FFF2-40B4-BE49-F238E27FC236}">
                <a16:creationId xmlns:a16="http://schemas.microsoft.com/office/drawing/2014/main" id="{26636E01-01BD-9F4E-8A89-18F772FDA44F}"/>
              </a:ext>
            </a:extLst>
          </p:cNvPr>
          <p:cNvSpPr>
            <a:spLocks noGrp="1"/>
          </p:cNvSpPr>
          <p:nvPr>
            <p:ph idx="1"/>
          </p:nvPr>
        </p:nvSpPr>
        <p:spPr/>
        <p:txBody>
          <a:bodyPr/>
          <a:lstStyle/>
          <a:p>
            <a:r>
              <a:rPr lang="en-US" dirty="0"/>
              <a:t>Should the IAWN have unique stationery/watermark/heading?</a:t>
            </a:r>
          </a:p>
          <a:p>
            <a:r>
              <a:rPr lang="en-US" dirty="0"/>
              <a:t>Who (what orgs) should be listed as POCs?</a:t>
            </a:r>
          </a:p>
          <a:p>
            <a:r>
              <a:rPr lang="en-US" dirty="0"/>
              <a:t>How is this convened and decision made to announce a Level 1 alert?</a:t>
            </a:r>
          </a:p>
          <a:p>
            <a:r>
              <a:rPr lang="en-US" dirty="0"/>
              <a:t> . . . </a:t>
            </a:r>
          </a:p>
          <a:p>
            <a:endParaRPr lang="en-US" dirty="0"/>
          </a:p>
        </p:txBody>
      </p:sp>
      <p:cxnSp>
        <p:nvCxnSpPr>
          <p:cNvPr id="4" name="Straight Connector 3">
            <a:extLst>
              <a:ext uri="{FF2B5EF4-FFF2-40B4-BE49-F238E27FC236}">
                <a16:creationId xmlns:a16="http://schemas.microsoft.com/office/drawing/2014/main" id="{1582135F-B926-FE40-B616-AE85EFC2CE9D}"/>
              </a:ext>
            </a:extLst>
          </p:cNvPr>
          <p:cNvCxnSpPr/>
          <p:nvPr/>
        </p:nvCxnSpPr>
        <p:spPr>
          <a:xfrm flipH="1">
            <a:off x="79922" y="1093285"/>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37707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234E5CA-4CFD-AA4A-8C19-357EE4BA41E9}"/>
              </a:ext>
            </a:extLst>
          </p:cNvPr>
          <p:cNvSpPr>
            <a:spLocks noGrp="1"/>
          </p:cNvSpPr>
          <p:nvPr>
            <p:ph type="title"/>
          </p:nvPr>
        </p:nvSpPr>
        <p:spPr>
          <a:xfrm>
            <a:off x="351092" y="-186617"/>
            <a:ext cx="11620500" cy="1325563"/>
          </a:xfrm>
        </p:spPr>
        <p:txBody>
          <a:bodyPr>
            <a:normAutofit/>
          </a:bodyPr>
          <a:lstStyle/>
          <a:p>
            <a:pPr algn="ctr"/>
            <a:r>
              <a:rPr lang="en-US" sz="4000" b="1" dirty="0">
                <a:latin typeface="+mn-lt"/>
              </a:rPr>
              <a:t>Level 2 Alert </a:t>
            </a:r>
            <a:br>
              <a:rPr lang="en-US" sz="4000" b="1" dirty="0">
                <a:latin typeface="+mn-lt"/>
              </a:rPr>
            </a:br>
            <a:r>
              <a:rPr lang="en-US" sz="2400" b="1" dirty="0">
                <a:latin typeface="+mn-lt"/>
              </a:rPr>
              <a:t>( &gt; 10% probability of impact)</a:t>
            </a:r>
          </a:p>
        </p:txBody>
      </p:sp>
      <p:cxnSp>
        <p:nvCxnSpPr>
          <p:cNvPr id="5" name="Straight Connector 4">
            <a:extLst>
              <a:ext uri="{FF2B5EF4-FFF2-40B4-BE49-F238E27FC236}">
                <a16:creationId xmlns:a16="http://schemas.microsoft.com/office/drawing/2014/main" id="{194A4A05-F8C6-7D4A-8226-9CFA326C6B23}"/>
              </a:ext>
            </a:extLst>
          </p:cNvPr>
          <p:cNvCxnSpPr/>
          <p:nvPr/>
        </p:nvCxnSpPr>
        <p:spPr>
          <a:xfrm flipH="1">
            <a:off x="158944" y="993804"/>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8B51C025-8CDA-8D48-8E6F-5B0026695630}"/>
              </a:ext>
            </a:extLst>
          </p:cNvPr>
          <p:cNvSpPr txBox="1"/>
          <p:nvPr/>
        </p:nvSpPr>
        <p:spPr>
          <a:xfrm>
            <a:off x="158944" y="1133276"/>
            <a:ext cx="5823153" cy="646331"/>
          </a:xfrm>
          <a:prstGeom prst="rect">
            <a:avLst/>
          </a:prstGeom>
          <a:noFill/>
        </p:spPr>
        <p:txBody>
          <a:bodyPr wrap="square" rtlCol="0">
            <a:spAutoFit/>
          </a:bodyPr>
          <a:lstStyle/>
          <a:p>
            <a:r>
              <a:rPr lang="en-US" i="1" dirty="0"/>
              <a:t> </a:t>
            </a:r>
            <a:endParaRPr lang="en-US" dirty="0"/>
          </a:p>
          <a:p>
            <a:endParaRPr lang="en-US" dirty="0"/>
          </a:p>
        </p:txBody>
      </p:sp>
      <p:sp>
        <p:nvSpPr>
          <p:cNvPr id="7" name="TextBox 6">
            <a:extLst>
              <a:ext uri="{FF2B5EF4-FFF2-40B4-BE49-F238E27FC236}">
                <a16:creationId xmlns:a16="http://schemas.microsoft.com/office/drawing/2014/main" id="{16EDECB7-2831-3943-9A27-0911A8FE5CBE}"/>
              </a:ext>
            </a:extLst>
          </p:cNvPr>
          <p:cNvSpPr txBox="1"/>
          <p:nvPr/>
        </p:nvSpPr>
        <p:spPr>
          <a:xfrm>
            <a:off x="243284" y="1113347"/>
            <a:ext cx="11572875" cy="5692841"/>
          </a:xfrm>
          <a:prstGeom prst="rect">
            <a:avLst/>
          </a:prstGeom>
          <a:noFill/>
        </p:spPr>
        <p:txBody>
          <a:bodyPr wrap="square" rtlCol="0">
            <a:spAutoFit/>
          </a:bodyPr>
          <a:lstStyle/>
          <a:p>
            <a:pPr>
              <a:lnSpc>
                <a:spcPct val="90000"/>
              </a:lnSpc>
            </a:pPr>
            <a:r>
              <a:rPr lang="en-US" sz="2000" b="1" dirty="0"/>
              <a:t>Level 2 alert: </a:t>
            </a:r>
            <a:r>
              <a:rPr lang="en-US" sz="2000" i="1" dirty="0"/>
              <a:t>identification of a 10% or greater probability of impact</a:t>
            </a:r>
          </a:p>
          <a:p>
            <a:pPr>
              <a:lnSpc>
                <a:spcPct val="90000"/>
              </a:lnSpc>
            </a:pPr>
            <a:endParaRPr lang="en-US" sz="2000" i="1" dirty="0"/>
          </a:p>
          <a:p>
            <a:pPr>
              <a:lnSpc>
                <a:spcPct val="90000"/>
              </a:lnSpc>
            </a:pPr>
            <a:r>
              <a:rPr lang="en-US" sz="2000" b="1" dirty="0"/>
              <a:t>Provide:		</a:t>
            </a:r>
            <a:r>
              <a:rPr lang="en-US" sz="2000" dirty="0"/>
              <a:t>Asteroid name/designation</a:t>
            </a:r>
          </a:p>
          <a:p>
            <a:pPr>
              <a:lnSpc>
                <a:spcPct val="90000"/>
              </a:lnSpc>
            </a:pPr>
            <a:endParaRPr lang="en-US" sz="2000" dirty="0"/>
          </a:p>
          <a:p>
            <a:pPr>
              <a:lnSpc>
                <a:spcPct val="90000"/>
              </a:lnSpc>
            </a:pPr>
            <a:r>
              <a:rPr lang="en-US" sz="2000" dirty="0"/>
              <a:t>		Date of original notification (i.e., on xx/</a:t>
            </a:r>
            <a:r>
              <a:rPr lang="en-US" sz="2000" dirty="0" err="1"/>
              <a:t>yy</a:t>
            </a:r>
            <a:r>
              <a:rPr lang="en-US" sz="2000" dirty="0"/>
              <a:t>/</a:t>
            </a:r>
            <a:r>
              <a:rPr lang="en-US" sz="2000" dirty="0" err="1"/>
              <a:t>zz</a:t>
            </a:r>
            <a:r>
              <a:rPr lang="en-US" sz="2000" dirty="0"/>
              <a:t> date IAWN issued a Level 1 alert </a:t>
            </a:r>
            <a:r>
              <a:rPr lang="mr-IN" sz="2000" dirty="0"/>
              <a:t>…</a:t>
            </a:r>
            <a:r>
              <a:rPr lang="en-US" sz="2000" dirty="0"/>
              <a:t>with a 1% 		     probability)</a:t>
            </a:r>
          </a:p>
          <a:p>
            <a:pPr>
              <a:lnSpc>
                <a:spcPct val="90000"/>
              </a:lnSpc>
            </a:pPr>
            <a:endParaRPr lang="en-US" sz="2000" dirty="0"/>
          </a:p>
          <a:p>
            <a:pPr lvl="0">
              <a:lnSpc>
                <a:spcPct val="90000"/>
              </a:lnSpc>
            </a:pPr>
            <a:r>
              <a:rPr lang="en-US" sz="2000" dirty="0"/>
              <a:t>		(updated) Asteroid characteristics – size (metric and standard), brightness, etc.</a:t>
            </a:r>
          </a:p>
          <a:p>
            <a:pPr lvl="0">
              <a:lnSpc>
                <a:spcPct val="90000"/>
              </a:lnSpc>
            </a:pPr>
            <a:endParaRPr lang="en-US" sz="2000" dirty="0"/>
          </a:p>
          <a:p>
            <a:pPr lvl="0">
              <a:lnSpc>
                <a:spcPct val="90000"/>
              </a:lnSpc>
            </a:pPr>
            <a:r>
              <a:rPr lang="en-US" sz="2000" dirty="0"/>
              <a:t>		(updated) Details (observatory(</a:t>
            </a:r>
            <a:r>
              <a:rPr lang="en-US" sz="2000" dirty="0" err="1"/>
              <a:t>ies</a:t>
            </a:r>
            <a:r>
              <a:rPr lang="en-US" sz="2000" dirty="0"/>
              <a:t>), follow-up, characteristics [if known], next observations)</a:t>
            </a:r>
          </a:p>
          <a:p>
            <a:pPr lvl="0">
              <a:lnSpc>
                <a:spcPct val="90000"/>
              </a:lnSpc>
            </a:pPr>
            <a:endParaRPr lang="en-US" sz="2000" dirty="0"/>
          </a:p>
          <a:p>
            <a:pPr lvl="0">
              <a:lnSpc>
                <a:spcPct val="90000"/>
              </a:lnSpc>
            </a:pPr>
            <a:r>
              <a:rPr lang="en-US" sz="2000" dirty="0"/>
              <a:t>		(updated) Predicted orbit and impact predictions</a:t>
            </a:r>
          </a:p>
          <a:p>
            <a:pPr lvl="0">
              <a:lnSpc>
                <a:spcPct val="90000"/>
              </a:lnSpc>
            </a:pPr>
            <a:endParaRPr lang="en-US" sz="2000" dirty="0"/>
          </a:p>
          <a:p>
            <a:pPr>
              <a:lnSpc>
                <a:spcPct val="90000"/>
              </a:lnSpc>
            </a:pPr>
            <a:r>
              <a:rPr lang="en-US" sz="2000" dirty="0"/>
              <a:t>Members of the international Space Mission Planning Advisory Group (SMPAG) are proceeding with a plan to develop a mission to deflect </a:t>
            </a:r>
            <a:r>
              <a:rPr lang="en-US" sz="2000" i="1" dirty="0"/>
              <a:t>(asteroid designation) </a:t>
            </a:r>
            <a:r>
              <a:rPr lang="en-US" sz="2000" dirty="0"/>
              <a:t>off its orbital path, should observers determine that impact is certain, the deflection mission will be ready to launch </a:t>
            </a:r>
          </a:p>
          <a:p>
            <a:pPr lvl="0">
              <a:lnSpc>
                <a:spcPct val="90000"/>
              </a:lnSpc>
            </a:pPr>
            <a:endParaRPr lang="en-US" sz="2000" dirty="0"/>
          </a:p>
          <a:p>
            <a:pPr lvl="0">
              <a:lnSpc>
                <a:spcPct val="90000"/>
              </a:lnSpc>
            </a:pPr>
            <a:r>
              <a:rPr lang="en-US" sz="2000" dirty="0"/>
              <a:t>					</a:t>
            </a:r>
            <a:r>
              <a:rPr lang="en-US" sz="2400" b="1" dirty="0"/>
              <a:t>- OR -</a:t>
            </a:r>
          </a:p>
          <a:p>
            <a:pPr lvl="0">
              <a:lnSpc>
                <a:spcPct val="90000"/>
              </a:lnSpc>
            </a:pPr>
            <a:r>
              <a:rPr lang="en-US" sz="2000" dirty="0"/>
              <a:t>		</a:t>
            </a:r>
          </a:p>
          <a:p>
            <a:pPr lvl="0">
              <a:lnSpc>
                <a:spcPct val="90000"/>
              </a:lnSpc>
            </a:pPr>
            <a:endParaRPr lang="en-US" sz="2000" dirty="0"/>
          </a:p>
        </p:txBody>
      </p:sp>
    </p:spTree>
    <p:extLst>
      <p:ext uri="{BB962C8B-B14F-4D97-AF65-F5344CB8AC3E}">
        <p14:creationId xmlns:p14="http://schemas.microsoft.com/office/powerpoint/2010/main" val="2456381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50664F2-774C-154F-B64E-C19978867E4F}"/>
              </a:ext>
            </a:extLst>
          </p:cNvPr>
          <p:cNvSpPr>
            <a:spLocks noGrp="1"/>
          </p:cNvSpPr>
          <p:nvPr>
            <p:ph type="title"/>
          </p:nvPr>
        </p:nvSpPr>
        <p:spPr>
          <a:xfrm>
            <a:off x="351092" y="-186617"/>
            <a:ext cx="12094908" cy="1325563"/>
          </a:xfrm>
        </p:spPr>
        <p:txBody>
          <a:bodyPr>
            <a:normAutofit/>
          </a:bodyPr>
          <a:lstStyle/>
          <a:p>
            <a:pPr algn="ctr"/>
            <a:r>
              <a:rPr lang="en-US" sz="4000" b="1" dirty="0">
                <a:latin typeface="+mn-lt"/>
              </a:rPr>
              <a:t>Level 2 Impact Alert (</a:t>
            </a:r>
            <a:r>
              <a:rPr lang="en-US" sz="4000" b="1" dirty="0" err="1">
                <a:latin typeface="+mn-lt"/>
              </a:rPr>
              <a:t>con’t</a:t>
            </a:r>
            <a:r>
              <a:rPr lang="en-US" sz="4000" b="1" dirty="0">
                <a:latin typeface="+mn-lt"/>
              </a:rPr>
              <a:t>) </a:t>
            </a:r>
            <a:br>
              <a:rPr lang="en-US" sz="4000" b="1" dirty="0">
                <a:latin typeface="+mn-lt"/>
              </a:rPr>
            </a:br>
            <a:r>
              <a:rPr lang="en-US" sz="2400" b="1" dirty="0">
                <a:latin typeface="+mn-lt"/>
              </a:rPr>
              <a:t>( &gt; 10% probability of impact)</a:t>
            </a:r>
          </a:p>
        </p:txBody>
      </p:sp>
      <p:cxnSp>
        <p:nvCxnSpPr>
          <p:cNvPr id="5" name="Straight Connector 4">
            <a:extLst>
              <a:ext uri="{FF2B5EF4-FFF2-40B4-BE49-F238E27FC236}">
                <a16:creationId xmlns:a16="http://schemas.microsoft.com/office/drawing/2014/main" id="{754B1F00-A062-F149-B79A-E9BB6847545F}"/>
              </a:ext>
            </a:extLst>
          </p:cNvPr>
          <p:cNvCxnSpPr/>
          <p:nvPr/>
        </p:nvCxnSpPr>
        <p:spPr>
          <a:xfrm flipH="1">
            <a:off x="158944" y="993804"/>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A1CCB62B-1C6A-7342-A4E5-E1A1D8D4D611}"/>
              </a:ext>
            </a:extLst>
          </p:cNvPr>
          <p:cNvSpPr txBox="1"/>
          <p:nvPr/>
        </p:nvSpPr>
        <p:spPr>
          <a:xfrm>
            <a:off x="158944" y="1133276"/>
            <a:ext cx="5823153" cy="646331"/>
          </a:xfrm>
          <a:prstGeom prst="rect">
            <a:avLst/>
          </a:prstGeom>
          <a:noFill/>
        </p:spPr>
        <p:txBody>
          <a:bodyPr wrap="square" rtlCol="0">
            <a:spAutoFit/>
          </a:bodyPr>
          <a:lstStyle/>
          <a:p>
            <a:r>
              <a:rPr lang="en-US" i="1" dirty="0"/>
              <a:t> </a:t>
            </a:r>
            <a:endParaRPr lang="en-US" dirty="0"/>
          </a:p>
          <a:p>
            <a:endParaRPr lang="en-US" dirty="0"/>
          </a:p>
        </p:txBody>
      </p:sp>
      <p:sp>
        <p:nvSpPr>
          <p:cNvPr id="7" name="TextBox 6">
            <a:extLst>
              <a:ext uri="{FF2B5EF4-FFF2-40B4-BE49-F238E27FC236}">
                <a16:creationId xmlns:a16="http://schemas.microsoft.com/office/drawing/2014/main" id="{37D4EC9C-2889-1C42-A8F9-B1E9EB6F1C5E}"/>
              </a:ext>
            </a:extLst>
          </p:cNvPr>
          <p:cNvSpPr txBox="1"/>
          <p:nvPr/>
        </p:nvSpPr>
        <p:spPr>
          <a:xfrm>
            <a:off x="243284" y="1113347"/>
            <a:ext cx="11572875" cy="5637442"/>
          </a:xfrm>
          <a:prstGeom prst="rect">
            <a:avLst/>
          </a:prstGeom>
          <a:noFill/>
        </p:spPr>
        <p:txBody>
          <a:bodyPr wrap="square" rtlCol="0">
            <a:spAutoFit/>
          </a:bodyPr>
          <a:lstStyle/>
          <a:p>
            <a:pPr lvl="0">
              <a:lnSpc>
                <a:spcPct val="90000"/>
              </a:lnSpc>
            </a:pPr>
            <a:r>
              <a:rPr lang="en-US" sz="2000" b="1" dirty="0"/>
              <a:t>Provide (</a:t>
            </a:r>
            <a:r>
              <a:rPr lang="en-US" sz="2000" b="1" dirty="0" err="1"/>
              <a:t>con’t</a:t>
            </a:r>
            <a:r>
              <a:rPr lang="en-US" sz="2000" b="1" dirty="0"/>
              <a:t>):</a:t>
            </a:r>
          </a:p>
          <a:p>
            <a:pPr lvl="0">
              <a:lnSpc>
                <a:spcPct val="90000"/>
              </a:lnSpc>
            </a:pPr>
            <a:r>
              <a:rPr lang="en-US" sz="2000" dirty="0"/>
              <a:t>					</a:t>
            </a:r>
            <a:r>
              <a:rPr lang="en-US" sz="2000" b="1" dirty="0"/>
              <a:t>- OR -</a:t>
            </a:r>
          </a:p>
          <a:p>
            <a:pPr lvl="0">
              <a:lnSpc>
                <a:spcPct val="90000"/>
              </a:lnSpc>
            </a:pPr>
            <a:r>
              <a:rPr lang="en-US" sz="2000" dirty="0"/>
              <a:t>		</a:t>
            </a:r>
          </a:p>
          <a:p>
            <a:pPr>
              <a:lnSpc>
                <a:spcPct val="90000"/>
              </a:lnSpc>
            </a:pPr>
            <a:r>
              <a:rPr lang="en-US" sz="2000" dirty="0"/>
              <a:t>Based on follow-up observations of the asteroid since then, experts now predict that the asteroid will impact Earth on </a:t>
            </a:r>
            <a:r>
              <a:rPr lang="en-US" sz="2000" i="1" dirty="0"/>
              <a:t>day/month/year. </a:t>
            </a:r>
            <a:r>
              <a:rPr lang="en-US" sz="2000" dirty="0"/>
              <a:t>The international Space Mission Planning Advisory Group (SMPAG) has determined that this impact can be prevented by launching a mission to deflect the asteroid off its orbital path, so that it passes by Earth on </a:t>
            </a:r>
            <a:r>
              <a:rPr lang="en-US" sz="2000" i="1" dirty="0"/>
              <a:t>day/month/year. </a:t>
            </a:r>
            <a:r>
              <a:rPr lang="en-US" sz="2000" dirty="0"/>
              <a:t>The</a:t>
            </a:r>
            <a:r>
              <a:rPr lang="en-US" sz="2000" i="1" dirty="0"/>
              <a:t> (name the space agency or agencies that will be building and launching the deflection mission) </a:t>
            </a:r>
            <a:r>
              <a:rPr lang="en-US" sz="2000" dirty="0"/>
              <a:t>will build a spacecraft</a:t>
            </a:r>
            <a:r>
              <a:rPr lang="en-US" sz="2000" i="1" dirty="0"/>
              <a:t> (or multiple spacecraft) </a:t>
            </a:r>
            <a:r>
              <a:rPr lang="en-US" sz="2000" dirty="0"/>
              <a:t>that will be launched on </a:t>
            </a:r>
            <a:r>
              <a:rPr lang="en-US" sz="2000" i="1" dirty="0"/>
              <a:t>day/month/year</a:t>
            </a:r>
            <a:r>
              <a:rPr lang="en-US" sz="2000" dirty="0"/>
              <a:t>. </a:t>
            </a:r>
            <a:r>
              <a:rPr lang="en-US" sz="2000" i="1" dirty="0"/>
              <a:t>(Will there be a reconnaissance mission before the deflection mission?)</a:t>
            </a:r>
            <a:r>
              <a:rPr lang="en-US" sz="2000" dirty="0"/>
              <a:t> This spacecraft will arrive at the asteroid in </a:t>
            </a:r>
            <a:r>
              <a:rPr lang="en-US" sz="2000" i="1" dirty="0"/>
              <a:t>month/year</a:t>
            </a:r>
            <a:r>
              <a:rPr lang="en-US" sz="2000" dirty="0"/>
              <a:t> and will use the </a:t>
            </a:r>
            <a:r>
              <a:rPr lang="en-US" sz="2000" i="1" dirty="0"/>
              <a:t>(identify deflection method)</a:t>
            </a:r>
            <a:r>
              <a:rPr lang="en-US" sz="2000" dirty="0"/>
              <a:t> method </a:t>
            </a:r>
            <a:r>
              <a:rPr lang="en-US" sz="2000" i="1" dirty="0"/>
              <a:t>(has the method been demonstrated?)</a:t>
            </a:r>
            <a:r>
              <a:rPr lang="en-US" sz="2000" dirty="0"/>
              <a:t> to deflect the asteroid off its impact course with Earth.</a:t>
            </a:r>
          </a:p>
          <a:p>
            <a:pPr lvl="0">
              <a:lnSpc>
                <a:spcPct val="90000"/>
              </a:lnSpc>
            </a:pPr>
            <a:endParaRPr lang="en-US" sz="2000" dirty="0"/>
          </a:p>
          <a:p>
            <a:pPr lvl="0">
              <a:lnSpc>
                <a:spcPct val="90000"/>
              </a:lnSpc>
            </a:pPr>
            <a:r>
              <a:rPr lang="en-US" sz="2000" dirty="0"/>
              <a:t>		Expected date of next impact risk update</a:t>
            </a:r>
          </a:p>
          <a:p>
            <a:pPr lvl="0">
              <a:lnSpc>
                <a:spcPct val="90000"/>
              </a:lnSpc>
            </a:pPr>
            <a:endParaRPr lang="en-US" sz="2000" dirty="0"/>
          </a:p>
          <a:p>
            <a:pPr>
              <a:lnSpc>
                <a:spcPct val="90000"/>
              </a:lnSpc>
            </a:pPr>
            <a:r>
              <a:rPr lang="en-US" sz="2000" dirty="0"/>
              <a:t>		</a:t>
            </a:r>
            <a:r>
              <a:rPr lang="en-US" sz="2000" dirty="0">
                <a:solidFill>
                  <a:srgbClr val="FF0000"/>
                </a:solidFill>
              </a:rPr>
              <a:t>Names and contact information for spokespeople or URLs for those responsible </a:t>
            </a:r>
            <a:r>
              <a:rPr lang="mr-IN" sz="2000" dirty="0">
                <a:solidFill>
                  <a:srgbClr val="FF0000"/>
                </a:solidFill>
              </a:rPr>
              <a:t>…</a:t>
            </a:r>
            <a:r>
              <a:rPr lang="en-US" sz="2000" dirty="0">
                <a:solidFill>
                  <a:srgbClr val="FF0000"/>
                </a:solidFill>
              </a:rPr>
              <a:t> more info</a:t>
            </a:r>
          </a:p>
          <a:p>
            <a:pPr lvl="0">
              <a:lnSpc>
                <a:spcPct val="90000"/>
              </a:lnSpc>
            </a:pPr>
            <a:endParaRPr lang="en-US" sz="2000" dirty="0"/>
          </a:p>
          <a:p>
            <a:pPr lvl="0">
              <a:lnSpc>
                <a:spcPct val="90000"/>
              </a:lnSpc>
            </a:pPr>
            <a:r>
              <a:rPr lang="en-US" sz="2000" dirty="0"/>
              <a:t>IAWN has notified the Space Mission Planning Advisory Group (SMPAG), the international organization responsible for preparing a global response to a possible asteroid impact  IAWN and SMPAG are endorsed by the United Nations and coordinate their activities with the United Nations Office of Outer Space Affairs (</a:t>
            </a:r>
            <a:r>
              <a:rPr lang="en-US" sz="2000" dirty="0" err="1"/>
              <a:t>unoosa.org</a:t>
            </a:r>
            <a:r>
              <a:rPr lang="en-US" sz="2000" dirty="0"/>
              <a:t>) in Vienna, Austria.</a:t>
            </a:r>
          </a:p>
        </p:txBody>
      </p:sp>
    </p:spTree>
    <p:extLst>
      <p:ext uri="{BB962C8B-B14F-4D97-AF65-F5344CB8AC3E}">
        <p14:creationId xmlns:p14="http://schemas.microsoft.com/office/powerpoint/2010/main" val="88586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BD1BE-8AE3-8C47-A6CB-B4E2F90A27B4}"/>
              </a:ext>
            </a:extLst>
          </p:cNvPr>
          <p:cNvSpPr>
            <a:spLocks noGrp="1"/>
          </p:cNvSpPr>
          <p:nvPr>
            <p:ph type="title"/>
          </p:nvPr>
        </p:nvSpPr>
        <p:spPr>
          <a:xfrm>
            <a:off x="838200" y="0"/>
            <a:ext cx="10515600" cy="1325563"/>
          </a:xfrm>
        </p:spPr>
        <p:txBody>
          <a:bodyPr/>
          <a:lstStyle/>
          <a:p>
            <a:pPr algn="ctr"/>
            <a:r>
              <a:rPr lang="en-US" b="1" dirty="0"/>
              <a:t>Discussion</a:t>
            </a:r>
          </a:p>
        </p:txBody>
      </p:sp>
      <p:sp>
        <p:nvSpPr>
          <p:cNvPr id="3" name="Content Placeholder 2">
            <a:extLst>
              <a:ext uri="{FF2B5EF4-FFF2-40B4-BE49-F238E27FC236}">
                <a16:creationId xmlns:a16="http://schemas.microsoft.com/office/drawing/2014/main" id="{26636E01-01BD-9F4E-8A89-18F772FDA44F}"/>
              </a:ext>
            </a:extLst>
          </p:cNvPr>
          <p:cNvSpPr>
            <a:spLocks noGrp="1"/>
          </p:cNvSpPr>
          <p:nvPr>
            <p:ph idx="1"/>
          </p:nvPr>
        </p:nvSpPr>
        <p:spPr/>
        <p:txBody>
          <a:bodyPr/>
          <a:lstStyle/>
          <a:p>
            <a:r>
              <a:rPr lang="en-US" dirty="0"/>
              <a:t>Additional individuals or orgs listed as POCs?</a:t>
            </a:r>
          </a:p>
          <a:p>
            <a:r>
              <a:rPr lang="en-US" dirty="0"/>
              <a:t>How is this convened and decision made to announce a Level 2 alert?</a:t>
            </a:r>
          </a:p>
          <a:p>
            <a:r>
              <a:rPr lang="en-US" dirty="0"/>
              <a:t> . . . </a:t>
            </a:r>
          </a:p>
          <a:p>
            <a:endParaRPr lang="en-US" dirty="0"/>
          </a:p>
        </p:txBody>
      </p:sp>
      <p:cxnSp>
        <p:nvCxnSpPr>
          <p:cNvPr id="4" name="Straight Connector 3">
            <a:extLst>
              <a:ext uri="{FF2B5EF4-FFF2-40B4-BE49-F238E27FC236}">
                <a16:creationId xmlns:a16="http://schemas.microsoft.com/office/drawing/2014/main" id="{184077B5-7C7B-CC4D-A770-FEE290A6894E}"/>
              </a:ext>
            </a:extLst>
          </p:cNvPr>
          <p:cNvCxnSpPr/>
          <p:nvPr/>
        </p:nvCxnSpPr>
        <p:spPr>
          <a:xfrm flipH="1">
            <a:off x="79922" y="1093285"/>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94583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7F658D9-F177-8746-B00D-51A2C099E8A0}"/>
              </a:ext>
            </a:extLst>
          </p:cNvPr>
          <p:cNvSpPr/>
          <p:nvPr/>
        </p:nvSpPr>
        <p:spPr>
          <a:xfrm rot="18345237">
            <a:off x="1774273" y="2973953"/>
            <a:ext cx="2636133" cy="923330"/>
          </a:xfrm>
          <a:prstGeom prst="rect">
            <a:avLst/>
          </a:prstGeom>
          <a:noFill/>
        </p:spPr>
        <p:txBody>
          <a:bodyPr wrap="none" lIns="91440" tIns="45720" rIns="91440" bIns="45720">
            <a:spAutoFit/>
          </a:bodyPr>
          <a:lstStyle/>
          <a:p>
            <a:pPr algn="ctr"/>
            <a:r>
              <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Example</a:t>
            </a:r>
          </a:p>
        </p:txBody>
      </p:sp>
      <p:sp>
        <p:nvSpPr>
          <p:cNvPr id="5" name="Title 1">
            <a:extLst>
              <a:ext uri="{FF2B5EF4-FFF2-40B4-BE49-F238E27FC236}">
                <a16:creationId xmlns:a16="http://schemas.microsoft.com/office/drawing/2014/main" id="{AA7DE43F-B576-1B42-AFE2-B396834E7CEA}"/>
              </a:ext>
            </a:extLst>
          </p:cNvPr>
          <p:cNvSpPr>
            <a:spLocks noGrp="1"/>
          </p:cNvSpPr>
          <p:nvPr>
            <p:ph type="title"/>
          </p:nvPr>
        </p:nvSpPr>
        <p:spPr>
          <a:xfrm>
            <a:off x="1947530" y="-217655"/>
            <a:ext cx="8569271" cy="1325563"/>
          </a:xfrm>
        </p:spPr>
        <p:txBody>
          <a:bodyPr/>
          <a:lstStyle/>
          <a:p>
            <a:pPr algn="ctr"/>
            <a:r>
              <a:rPr lang="en-US" b="1" dirty="0">
                <a:latin typeface="+mn-lt"/>
              </a:rPr>
              <a:t>Example Alert Level 2 Message</a:t>
            </a:r>
          </a:p>
        </p:txBody>
      </p:sp>
      <p:cxnSp>
        <p:nvCxnSpPr>
          <p:cNvPr id="6" name="Straight Connector 5">
            <a:extLst>
              <a:ext uri="{FF2B5EF4-FFF2-40B4-BE49-F238E27FC236}">
                <a16:creationId xmlns:a16="http://schemas.microsoft.com/office/drawing/2014/main" id="{7A72ECE2-820D-C84A-B035-B6CAC322A18E}"/>
              </a:ext>
            </a:extLst>
          </p:cNvPr>
          <p:cNvCxnSpPr/>
          <p:nvPr/>
        </p:nvCxnSpPr>
        <p:spPr>
          <a:xfrm flipH="1">
            <a:off x="158944" y="781078"/>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sp>
        <p:nvSpPr>
          <p:cNvPr id="7" name="TextBox 6">
            <a:extLst>
              <a:ext uri="{FF2B5EF4-FFF2-40B4-BE49-F238E27FC236}">
                <a16:creationId xmlns:a16="http://schemas.microsoft.com/office/drawing/2014/main" id="{8BBCBB4E-0D76-6F45-ABF5-E866F4A22C20}"/>
              </a:ext>
            </a:extLst>
          </p:cNvPr>
          <p:cNvSpPr txBox="1"/>
          <p:nvPr/>
        </p:nvSpPr>
        <p:spPr>
          <a:xfrm>
            <a:off x="492662" y="1010330"/>
            <a:ext cx="5489435" cy="6006581"/>
          </a:xfrm>
          <a:prstGeom prst="rect">
            <a:avLst/>
          </a:prstGeom>
          <a:noFill/>
        </p:spPr>
        <p:txBody>
          <a:bodyPr wrap="square" rtlCol="0">
            <a:spAutoFit/>
          </a:bodyPr>
          <a:lstStyle/>
          <a:p>
            <a:pPr>
              <a:lnSpc>
                <a:spcPct val="80000"/>
              </a:lnSpc>
            </a:pPr>
            <a:r>
              <a:rPr lang="en-US" sz="1600" dirty="0"/>
              <a:t>A small asteroid, provisionally designated 2017 XYZ was discovered on 31 Nov 2017 by Pan-STARRS located atop </a:t>
            </a:r>
            <a:r>
              <a:rPr lang="en-US" sz="1600" dirty="0" err="1"/>
              <a:t>Halekakala</a:t>
            </a:r>
            <a:r>
              <a:rPr lang="en-US" sz="1600" dirty="0"/>
              <a:t> (Maui), Hawaii.  The International Asteroid Warning Network (IAWN) initiated the original message on 2017 XYZ on 2 Dec 2017.</a:t>
            </a:r>
          </a:p>
          <a:p>
            <a:pPr>
              <a:lnSpc>
                <a:spcPct val="80000"/>
              </a:lnSpc>
            </a:pPr>
            <a:endParaRPr lang="en-US" sz="1600" dirty="0"/>
          </a:p>
          <a:p>
            <a:pPr>
              <a:lnSpc>
                <a:spcPct val="80000"/>
              </a:lnSpc>
            </a:pPr>
            <a:r>
              <a:rPr lang="en-US" sz="1600" dirty="0"/>
              <a:t>New observations of 2017 XYZ is observed to be approximately 120 meters in size.  Based on current calculations, the asteroid has a 11% probability (slightly greater than 1-in-10 chance) of impact will be on 31 Sep 2028 in the Eastern Pacific Ocean near the northern coast of Mexico between 12:10 and 13:13 UTC. </a:t>
            </a:r>
          </a:p>
          <a:p>
            <a:pPr>
              <a:lnSpc>
                <a:spcPct val="80000"/>
              </a:lnSpc>
            </a:pPr>
            <a:r>
              <a:rPr lang="en-US" sz="1600" dirty="0"/>
              <a:t> </a:t>
            </a:r>
          </a:p>
          <a:p>
            <a:pPr>
              <a:lnSpc>
                <a:spcPct val="80000"/>
              </a:lnSpc>
            </a:pPr>
            <a:r>
              <a:rPr lang="en-US" sz="1600" dirty="0"/>
              <a:t>Radar observations from both Goldstone and Arecibo seem to show 2017 XYZ as a rocky rubble pile asteroid.</a:t>
            </a:r>
          </a:p>
          <a:p>
            <a:pPr>
              <a:lnSpc>
                <a:spcPct val="80000"/>
              </a:lnSpc>
            </a:pPr>
            <a:endParaRPr lang="en-US" sz="1600" dirty="0"/>
          </a:p>
          <a:p>
            <a:pPr>
              <a:lnSpc>
                <a:spcPct val="80000"/>
              </a:lnSpc>
            </a:pPr>
            <a:r>
              <a:rPr lang="en-US" sz="1600" dirty="0"/>
              <a:t>The Space Mission Planning Advisory Group (SMPAG) are proceeding with a plan to develop a mission to deflect asteroid 2017 XYZ off its orbital path, should observers determine that impact is certain. The deflection mission will be ready to launch not later than 1 Dec 2023. </a:t>
            </a:r>
          </a:p>
          <a:p>
            <a:pPr>
              <a:lnSpc>
                <a:spcPct val="80000"/>
              </a:lnSpc>
            </a:pPr>
            <a:endParaRPr lang="en-US" sz="1600" dirty="0"/>
          </a:p>
          <a:p>
            <a:pPr>
              <a:lnSpc>
                <a:spcPct val="80000"/>
              </a:lnSpc>
            </a:pPr>
            <a:r>
              <a:rPr lang="en-US" sz="1600" dirty="0"/>
              <a:t>Future observations are planned with both the planetary radar systems located in Goldstone and Arecibo as well as other ground-based optical telescopes on 3 March 2021.  Further radar observations will precisely determine the orbit of 2017 XYZ.</a:t>
            </a:r>
          </a:p>
          <a:p>
            <a:pPr>
              <a:lnSpc>
                <a:spcPct val="80000"/>
              </a:lnSpc>
            </a:pPr>
            <a:endParaRPr lang="en-US" sz="1600" dirty="0"/>
          </a:p>
          <a:p>
            <a:pPr>
              <a:lnSpc>
                <a:spcPct val="80000"/>
              </a:lnSpc>
            </a:pPr>
            <a:r>
              <a:rPr lang="en-US" sz="1600" dirty="0">
                <a:solidFill>
                  <a:srgbClr val="FF0000"/>
                </a:solidFill>
              </a:rPr>
              <a:t>The IAWN has informed SMPAG, currently chaired by the European Space Agency</a:t>
            </a:r>
            <a:r>
              <a:rPr lang="en-US" sz="1600" dirty="0"/>
              <a:t>.  </a:t>
            </a:r>
          </a:p>
          <a:p>
            <a:pPr>
              <a:lnSpc>
                <a:spcPct val="80000"/>
              </a:lnSpc>
            </a:pPr>
            <a:endParaRPr lang="en-US" sz="1600" dirty="0"/>
          </a:p>
        </p:txBody>
      </p:sp>
      <p:sp>
        <p:nvSpPr>
          <p:cNvPr id="8" name="Freeform 7">
            <a:extLst>
              <a:ext uri="{FF2B5EF4-FFF2-40B4-BE49-F238E27FC236}">
                <a16:creationId xmlns:a16="http://schemas.microsoft.com/office/drawing/2014/main" id="{C4AB5B32-98D3-B044-BA8C-04A2D3EE0270}"/>
              </a:ext>
            </a:extLst>
          </p:cNvPr>
          <p:cNvSpPr/>
          <p:nvPr/>
        </p:nvSpPr>
        <p:spPr>
          <a:xfrm>
            <a:off x="158944" y="901533"/>
            <a:ext cx="6001224" cy="5857148"/>
          </a:xfrm>
          <a:custGeom>
            <a:avLst/>
            <a:gdLst>
              <a:gd name="connsiteX0" fmla="*/ 80211 w 5839326"/>
              <a:gd name="connsiteY0" fmla="*/ 64168 h 5598695"/>
              <a:gd name="connsiteX1" fmla="*/ 80211 w 5839326"/>
              <a:gd name="connsiteY1" fmla="*/ 2213810 h 5598695"/>
              <a:gd name="connsiteX2" fmla="*/ 0 w 5839326"/>
              <a:gd name="connsiteY2" fmla="*/ 3529263 h 5598695"/>
              <a:gd name="connsiteX3" fmla="*/ 64169 w 5839326"/>
              <a:gd name="connsiteY3" fmla="*/ 5037221 h 5598695"/>
              <a:gd name="connsiteX4" fmla="*/ 64169 w 5839326"/>
              <a:gd name="connsiteY4" fmla="*/ 5598695 h 5598695"/>
              <a:gd name="connsiteX5" fmla="*/ 3866147 w 5839326"/>
              <a:gd name="connsiteY5" fmla="*/ 5598695 h 5598695"/>
              <a:gd name="connsiteX6" fmla="*/ 4507832 w 5839326"/>
              <a:gd name="connsiteY6" fmla="*/ 5438274 h 5598695"/>
              <a:gd name="connsiteX7" fmla="*/ 5759116 w 5839326"/>
              <a:gd name="connsiteY7" fmla="*/ 5486400 h 5598695"/>
              <a:gd name="connsiteX8" fmla="*/ 5630779 w 5839326"/>
              <a:gd name="connsiteY8" fmla="*/ 4572000 h 5598695"/>
              <a:gd name="connsiteX9" fmla="*/ 5710990 w 5839326"/>
              <a:gd name="connsiteY9" fmla="*/ 3593431 h 5598695"/>
              <a:gd name="connsiteX10" fmla="*/ 5839326 w 5839326"/>
              <a:gd name="connsiteY10" fmla="*/ 2037347 h 5598695"/>
              <a:gd name="connsiteX11" fmla="*/ 5743074 w 5839326"/>
              <a:gd name="connsiteY11" fmla="*/ 770021 h 5598695"/>
              <a:gd name="connsiteX12" fmla="*/ 5678905 w 5839326"/>
              <a:gd name="connsiteY12" fmla="*/ 16042 h 5598695"/>
              <a:gd name="connsiteX13" fmla="*/ 4555958 w 5839326"/>
              <a:gd name="connsiteY13" fmla="*/ 32084 h 5598695"/>
              <a:gd name="connsiteX14" fmla="*/ 3481137 w 5839326"/>
              <a:gd name="connsiteY14" fmla="*/ 0 h 5598695"/>
              <a:gd name="connsiteX15" fmla="*/ 2903621 w 5839326"/>
              <a:gd name="connsiteY15" fmla="*/ 64168 h 5598695"/>
              <a:gd name="connsiteX16" fmla="*/ 2165684 w 5839326"/>
              <a:gd name="connsiteY16" fmla="*/ 48126 h 5598695"/>
              <a:gd name="connsiteX17" fmla="*/ 914400 w 5839326"/>
              <a:gd name="connsiteY17" fmla="*/ 48126 h 5598695"/>
              <a:gd name="connsiteX18" fmla="*/ 80211 w 5839326"/>
              <a:gd name="connsiteY18" fmla="*/ 64168 h 5598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39326" h="5598695">
                <a:moveTo>
                  <a:pt x="80211" y="64168"/>
                </a:moveTo>
                <a:lnTo>
                  <a:pt x="80211" y="2213810"/>
                </a:lnTo>
                <a:lnTo>
                  <a:pt x="0" y="3529263"/>
                </a:lnTo>
                <a:lnTo>
                  <a:pt x="64169" y="5037221"/>
                </a:lnTo>
                <a:lnTo>
                  <a:pt x="64169" y="5598695"/>
                </a:lnTo>
                <a:lnTo>
                  <a:pt x="3866147" y="5598695"/>
                </a:lnTo>
                <a:lnTo>
                  <a:pt x="4507832" y="5438274"/>
                </a:lnTo>
                <a:lnTo>
                  <a:pt x="5759116" y="5486400"/>
                </a:lnTo>
                <a:lnTo>
                  <a:pt x="5630779" y="4572000"/>
                </a:lnTo>
                <a:lnTo>
                  <a:pt x="5710990" y="3593431"/>
                </a:lnTo>
                <a:lnTo>
                  <a:pt x="5839326" y="2037347"/>
                </a:lnTo>
                <a:lnTo>
                  <a:pt x="5743074" y="770021"/>
                </a:lnTo>
                <a:lnTo>
                  <a:pt x="5678905" y="16042"/>
                </a:lnTo>
                <a:lnTo>
                  <a:pt x="4555958" y="32084"/>
                </a:lnTo>
                <a:lnTo>
                  <a:pt x="3481137" y="0"/>
                </a:lnTo>
                <a:lnTo>
                  <a:pt x="2903621" y="64168"/>
                </a:lnTo>
                <a:lnTo>
                  <a:pt x="2165684" y="48126"/>
                </a:lnTo>
                <a:lnTo>
                  <a:pt x="914400" y="48126"/>
                </a:lnTo>
                <a:lnTo>
                  <a:pt x="80211" y="64168"/>
                </a:lnTo>
                <a:close/>
              </a:path>
            </a:pathLst>
          </a:cu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C8EC8DA-7E94-D04B-BC93-9B0557F3DBF5}"/>
              </a:ext>
            </a:extLst>
          </p:cNvPr>
          <p:cNvSpPr txBox="1"/>
          <p:nvPr/>
        </p:nvSpPr>
        <p:spPr>
          <a:xfrm>
            <a:off x="6826077" y="901533"/>
            <a:ext cx="4221132" cy="1384995"/>
          </a:xfrm>
          <a:prstGeom prst="rect">
            <a:avLst/>
          </a:prstGeom>
          <a:noFill/>
        </p:spPr>
        <p:txBody>
          <a:bodyPr wrap="square" rtlCol="0">
            <a:spAutoFit/>
          </a:bodyPr>
          <a:lstStyle/>
          <a:p>
            <a:r>
              <a:rPr lang="en-US" sz="2800" b="1" dirty="0">
                <a:solidFill>
                  <a:srgbClr val="0070C0"/>
                </a:solidFill>
              </a:rPr>
              <a:t>Basic facts RE: discovery, follow-up, etc.; original IAWN </a:t>
            </a:r>
            <a:r>
              <a:rPr lang="en-US" sz="2800" b="1" dirty="0" err="1">
                <a:solidFill>
                  <a:srgbClr val="0070C0"/>
                </a:solidFill>
              </a:rPr>
              <a:t>msg</a:t>
            </a:r>
            <a:endParaRPr lang="en-US" sz="2800" b="1" dirty="0">
              <a:solidFill>
                <a:srgbClr val="0070C0"/>
              </a:solidFill>
            </a:endParaRPr>
          </a:p>
        </p:txBody>
      </p:sp>
      <p:sp>
        <p:nvSpPr>
          <p:cNvPr id="10" name="TextBox 9">
            <a:extLst>
              <a:ext uri="{FF2B5EF4-FFF2-40B4-BE49-F238E27FC236}">
                <a16:creationId xmlns:a16="http://schemas.microsoft.com/office/drawing/2014/main" id="{524DC6A4-B89B-2546-861F-97E1DD432BF2}"/>
              </a:ext>
            </a:extLst>
          </p:cNvPr>
          <p:cNvSpPr txBox="1"/>
          <p:nvPr/>
        </p:nvSpPr>
        <p:spPr>
          <a:xfrm>
            <a:off x="6841952" y="2487742"/>
            <a:ext cx="4146884" cy="954107"/>
          </a:xfrm>
          <a:prstGeom prst="rect">
            <a:avLst/>
          </a:prstGeom>
          <a:noFill/>
        </p:spPr>
        <p:txBody>
          <a:bodyPr wrap="square" rtlCol="0">
            <a:spAutoFit/>
          </a:bodyPr>
          <a:lstStyle/>
          <a:p>
            <a:r>
              <a:rPr lang="en-US" sz="2800" b="1" dirty="0">
                <a:solidFill>
                  <a:srgbClr val="FF0000"/>
                </a:solidFill>
              </a:rPr>
              <a:t>New/updated predicted details</a:t>
            </a:r>
          </a:p>
        </p:txBody>
      </p:sp>
      <p:sp>
        <p:nvSpPr>
          <p:cNvPr id="11" name="TextBox 10">
            <a:extLst>
              <a:ext uri="{FF2B5EF4-FFF2-40B4-BE49-F238E27FC236}">
                <a16:creationId xmlns:a16="http://schemas.microsoft.com/office/drawing/2014/main" id="{A38CA3F6-E93E-F24E-9405-09668F48DEF7}"/>
              </a:ext>
            </a:extLst>
          </p:cNvPr>
          <p:cNvSpPr txBox="1"/>
          <p:nvPr/>
        </p:nvSpPr>
        <p:spPr>
          <a:xfrm>
            <a:off x="7003762" y="5902931"/>
            <a:ext cx="4146884" cy="523220"/>
          </a:xfrm>
          <a:prstGeom prst="rect">
            <a:avLst/>
          </a:prstGeom>
          <a:noFill/>
        </p:spPr>
        <p:txBody>
          <a:bodyPr wrap="square" rtlCol="0">
            <a:spAutoFit/>
          </a:bodyPr>
          <a:lstStyle/>
          <a:p>
            <a:r>
              <a:rPr lang="en-US" sz="2800" b="1" dirty="0"/>
              <a:t>IAWN &amp; SMPAG</a:t>
            </a:r>
          </a:p>
        </p:txBody>
      </p:sp>
      <p:sp>
        <p:nvSpPr>
          <p:cNvPr id="12" name="Right Brace 11">
            <a:extLst>
              <a:ext uri="{FF2B5EF4-FFF2-40B4-BE49-F238E27FC236}">
                <a16:creationId xmlns:a16="http://schemas.microsoft.com/office/drawing/2014/main" id="{E04AD383-99E9-6241-AB13-88579851FDE2}"/>
              </a:ext>
            </a:extLst>
          </p:cNvPr>
          <p:cNvSpPr/>
          <p:nvPr/>
        </p:nvSpPr>
        <p:spPr>
          <a:xfrm>
            <a:off x="6184541" y="1076159"/>
            <a:ext cx="418091" cy="955842"/>
          </a:xfrm>
          <a:prstGeom prst="rightBrace">
            <a:avLst/>
          </a:prstGeom>
          <a:ln w="158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e 12">
            <a:extLst>
              <a:ext uri="{FF2B5EF4-FFF2-40B4-BE49-F238E27FC236}">
                <a16:creationId xmlns:a16="http://schemas.microsoft.com/office/drawing/2014/main" id="{2A210924-FF0B-A740-B93C-661BDD432C9D}"/>
              </a:ext>
            </a:extLst>
          </p:cNvPr>
          <p:cNvSpPr/>
          <p:nvPr/>
        </p:nvSpPr>
        <p:spPr>
          <a:xfrm>
            <a:off x="6232166" y="2374852"/>
            <a:ext cx="303056" cy="1254727"/>
          </a:xfrm>
          <a:prstGeom prst="rightBrace">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Right Brace 13">
            <a:extLst>
              <a:ext uri="{FF2B5EF4-FFF2-40B4-BE49-F238E27FC236}">
                <a16:creationId xmlns:a16="http://schemas.microsoft.com/office/drawing/2014/main" id="{35B62D98-259F-3849-9E2D-F3D16E626878}"/>
              </a:ext>
            </a:extLst>
          </p:cNvPr>
          <p:cNvSpPr/>
          <p:nvPr/>
        </p:nvSpPr>
        <p:spPr>
          <a:xfrm>
            <a:off x="6152791" y="5041800"/>
            <a:ext cx="517992" cy="712216"/>
          </a:xfrm>
          <a:prstGeom prst="rightBrace">
            <a:avLst/>
          </a:prstGeom>
          <a:ln w="15875">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DC3B1FC5-059B-A04B-882B-B9F3B0E2812C}"/>
              </a:ext>
            </a:extLst>
          </p:cNvPr>
          <p:cNvSpPr txBox="1"/>
          <p:nvPr/>
        </p:nvSpPr>
        <p:spPr>
          <a:xfrm>
            <a:off x="6900325" y="5092507"/>
            <a:ext cx="3896816" cy="523220"/>
          </a:xfrm>
          <a:prstGeom prst="rect">
            <a:avLst/>
          </a:prstGeom>
          <a:noFill/>
        </p:spPr>
        <p:txBody>
          <a:bodyPr wrap="square" rtlCol="0">
            <a:spAutoFit/>
          </a:bodyPr>
          <a:lstStyle/>
          <a:p>
            <a:r>
              <a:rPr lang="en-US" sz="2800" b="1" dirty="0">
                <a:solidFill>
                  <a:srgbClr val="7030A0"/>
                </a:solidFill>
              </a:rPr>
              <a:t>Next Observations</a:t>
            </a:r>
          </a:p>
        </p:txBody>
      </p:sp>
      <p:sp>
        <p:nvSpPr>
          <p:cNvPr id="16" name="Right Brace 15">
            <a:extLst>
              <a:ext uri="{FF2B5EF4-FFF2-40B4-BE49-F238E27FC236}">
                <a16:creationId xmlns:a16="http://schemas.microsoft.com/office/drawing/2014/main" id="{06AEE5E6-5BBE-2B4D-91DD-0C224D5A4B42}"/>
              </a:ext>
            </a:extLst>
          </p:cNvPr>
          <p:cNvSpPr/>
          <p:nvPr/>
        </p:nvSpPr>
        <p:spPr>
          <a:xfrm>
            <a:off x="6064527" y="5796793"/>
            <a:ext cx="517992" cy="897519"/>
          </a:xfrm>
          <a:prstGeom prst="rightBrace">
            <a:avLst>
              <a:gd name="adj1" fmla="val 25768"/>
              <a:gd name="adj2" fmla="val 50000"/>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ight Brace 16">
            <a:extLst>
              <a:ext uri="{FF2B5EF4-FFF2-40B4-BE49-F238E27FC236}">
                <a16:creationId xmlns:a16="http://schemas.microsoft.com/office/drawing/2014/main" id="{4E916450-D411-3F45-9334-DD5D4B2FDE47}"/>
              </a:ext>
            </a:extLst>
          </p:cNvPr>
          <p:cNvSpPr/>
          <p:nvPr/>
        </p:nvSpPr>
        <p:spPr>
          <a:xfrm>
            <a:off x="6160168" y="3956408"/>
            <a:ext cx="517992" cy="1007044"/>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a:extLst>
              <a:ext uri="{FF2B5EF4-FFF2-40B4-BE49-F238E27FC236}">
                <a16:creationId xmlns:a16="http://schemas.microsoft.com/office/drawing/2014/main" id="{457178A8-5B47-B945-8DFB-C12A2E542A50}"/>
              </a:ext>
            </a:extLst>
          </p:cNvPr>
          <p:cNvSpPr txBox="1"/>
          <p:nvPr/>
        </p:nvSpPr>
        <p:spPr>
          <a:xfrm>
            <a:off x="7003762" y="4197065"/>
            <a:ext cx="4146884" cy="523220"/>
          </a:xfrm>
          <a:prstGeom prst="rect">
            <a:avLst/>
          </a:prstGeom>
          <a:noFill/>
        </p:spPr>
        <p:txBody>
          <a:bodyPr wrap="square" rtlCol="0">
            <a:spAutoFit/>
          </a:bodyPr>
          <a:lstStyle/>
          <a:p>
            <a:r>
              <a:rPr lang="en-US" sz="2800" b="1" dirty="0"/>
              <a:t>SMPAG notified</a:t>
            </a:r>
          </a:p>
        </p:txBody>
      </p:sp>
    </p:spTree>
    <p:extLst>
      <p:ext uri="{BB962C8B-B14F-4D97-AF65-F5344CB8AC3E}">
        <p14:creationId xmlns:p14="http://schemas.microsoft.com/office/powerpoint/2010/main" val="3028238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8ED984D-7B40-024C-A29F-23ACD9DBAAC0}"/>
              </a:ext>
            </a:extLst>
          </p:cNvPr>
          <p:cNvSpPr>
            <a:spLocks noGrp="1"/>
          </p:cNvSpPr>
          <p:nvPr>
            <p:ph type="title"/>
          </p:nvPr>
        </p:nvSpPr>
        <p:spPr>
          <a:xfrm>
            <a:off x="351092" y="-186617"/>
            <a:ext cx="12094908" cy="1325563"/>
          </a:xfrm>
        </p:spPr>
        <p:txBody>
          <a:bodyPr>
            <a:normAutofit/>
          </a:bodyPr>
          <a:lstStyle/>
          <a:p>
            <a:pPr algn="ctr"/>
            <a:r>
              <a:rPr lang="en-US" sz="4000" b="1" dirty="0">
                <a:latin typeface="+mn-lt"/>
              </a:rPr>
              <a:t>Level 3 Impact Alert </a:t>
            </a:r>
            <a:br>
              <a:rPr lang="en-US" sz="4000" b="1" dirty="0">
                <a:latin typeface="+mn-lt"/>
              </a:rPr>
            </a:br>
            <a:r>
              <a:rPr lang="en-US" sz="2400" b="1" dirty="0">
                <a:latin typeface="+mn-lt"/>
              </a:rPr>
              <a:t>(Preparation for Impact)</a:t>
            </a:r>
          </a:p>
        </p:txBody>
      </p:sp>
      <p:cxnSp>
        <p:nvCxnSpPr>
          <p:cNvPr id="5" name="Straight Connector 4">
            <a:extLst>
              <a:ext uri="{FF2B5EF4-FFF2-40B4-BE49-F238E27FC236}">
                <a16:creationId xmlns:a16="http://schemas.microsoft.com/office/drawing/2014/main" id="{73B198B8-5BEA-B44F-9EC1-5BCCE176082A}"/>
              </a:ext>
            </a:extLst>
          </p:cNvPr>
          <p:cNvCxnSpPr/>
          <p:nvPr/>
        </p:nvCxnSpPr>
        <p:spPr>
          <a:xfrm flipH="1">
            <a:off x="158944" y="993804"/>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98EA251A-8328-B744-A607-184EB810BD41}"/>
              </a:ext>
            </a:extLst>
          </p:cNvPr>
          <p:cNvSpPr txBox="1"/>
          <p:nvPr/>
        </p:nvSpPr>
        <p:spPr>
          <a:xfrm>
            <a:off x="158944" y="1133276"/>
            <a:ext cx="5823153" cy="646331"/>
          </a:xfrm>
          <a:prstGeom prst="rect">
            <a:avLst/>
          </a:prstGeom>
          <a:noFill/>
        </p:spPr>
        <p:txBody>
          <a:bodyPr wrap="square" rtlCol="0">
            <a:spAutoFit/>
          </a:bodyPr>
          <a:lstStyle/>
          <a:p>
            <a:r>
              <a:rPr lang="en-US" i="1" dirty="0"/>
              <a:t> </a:t>
            </a:r>
            <a:endParaRPr lang="en-US" dirty="0"/>
          </a:p>
          <a:p>
            <a:endParaRPr lang="en-US" dirty="0"/>
          </a:p>
        </p:txBody>
      </p:sp>
      <p:sp>
        <p:nvSpPr>
          <p:cNvPr id="7" name="TextBox 6">
            <a:extLst>
              <a:ext uri="{FF2B5EF4-FFF2-40B4-BE49-F238E27FC236}">
                <a16:creationId xmlns:a16="http://schemas.microsoft.com/office/drawing/2014/main" id="{0E63CE66-E990-A743-83C2-9136A82752F4}"/>
              </a:ext>
            </a:extLst>
          </p:cNvPr>
          <p:cNvSpPr txBox="1"/>
          <p:nvPr/>
        </p:nvSpPr>
        <p:spPr>
          <a:xfrm>
            <a:off x="243284" y="1113347"/>
            <a:ext cx="11572875" cy="5206555"/>
          </a:xfrm>
          <a:prstGeom prst="rect">
            <a:avLst/>
          </a:prstGeom>
          <a:noFill/>
        </p:spPr>
        <p:txBody>
          <a:bodyPr wrap="square" rtlCol="0">
            <a:spAutoFit/>
          </a:bodyPr>
          <a:lstStyle/>
          <a:p>
            <a:r>
              <a:rPr lang="en-US" sz="2000" i="1" dirty="0">
                <a:solidFill>
                  <a:srgbClr val="7030A0"/>
                </a:solidFill>
              </a:rPr>
              <a:t>IAWN would issue this in coordination with emergency management agencies </a:t>
            </a:r>
            <a:r>
              <a:rPr lang="mr-IN" sz="2000" i="1" dirty="0">
                <a:solidFill>
                  <a:srgbClr val="FF0000"/>
                </a:solidFill>
              </a:rPr>
              <a:t>…</a:t>
            </a:r>
            <a:r>
              <a:rPr lang="en-US" sz="2000" i="1" dirty="0">
                <a:solidFill>
                  <a:srgbClr val="FF0000"/>
                </a:solidFill>
              </a:rPr>
              <a:t> more discussion</a:t>
            </a:r>
          </a:p>
          <a:p>
            <a:endParaRPr lang="en-US" sz="2000" dirty="0"/>
          </a:p>
          <a:p>
            <a:r>
              <a:rPr lang="en-US" sz="2000" dirty="0"/>
              <a:t>To be utilized when deflection is not an option and/or the deflection campaign failed, and when a mitigation civil defense plan is in place.</a:t>
            </a:r>
          </a:p>
          <a:p>
            <a:pPr lvl="0">
              <a:lnSpc>
                <a:spcPct val="90000"/>
              </a:lnSpc>
            </a:pPr>
            <a:endParaRPr lang="en-US" sz="2000" b="1" dirty="0"/>
          </a:p>
          <a:p>
            <a:pPr lvl="0">
              <a:lnSpc>
                <a:spcPct val="90000"/>
              </a:lnSpc>
            </a:pPr>
            <a:r>
              <a:rPr lang="en-US" sz="2000" b="1" dirty="0"/>
              <a:t>IAWN Provides:	</a:t>
            </a:r>
          </a:p>
          <a:p>
            <a:pPr lvl="0">
              <a:lnSpc>
                <a:spcPct val="90000"/>
              </a:lnSpc>
            </a:pPr>
            <a:endParaRPr lang="en-US" sz="2000" b="1" dirty="0"/>
          </a:p>
          <a:p>
            <a:pPr lvl="0">
              <a:lnSpc>
                <a:spcPct val="90000"/>
              </a:lnSpc>
            </a:pPr>
            <a:r>
              <a:rPr lang="en-US" sz="2000" b="1" dirty="0"/>
              <a:t>	</a:t>
            </a:r>
            <a:r>
              <a:rPr lang="en-US" dirty="0"/>
              <a:t>Date, time and location of impact</a:t>
            </a:r>
          </a:p>
          <a:p>
            <a:pPr lvl="0"/>
            <a:r>
              <a:rPr lang="en-US" dirty="0"/>
              <a:t>	Asteroid name/designation </a:t>
            </a:r>
          </a:p>
          <a:p>
            <a:pPr lvl="0"/>
            <a:r>
              <a:rPr lang="en-US" dirty="0"/>
              <a:t>	Asteroid characteristics – size (metric and standard), type (spectral), structural (solid, rubble pile, other)</a:t>
            </a:r>
          </a:p>
          <a:p>
            <a:pPr lvl="0"/>
            <a:r>
              <a:rPr lang="en-US" dirty="0"/>
              <a:t>	Predicted asteroid trajectory/angle of entry</a:t>
            </a:r>
          </a:p>
          <a:p>
            <a:pPr lvl="0"/>
            <a:r>
              <a:rPr lang="en-US" dirty="0"/>
              <a:t>	Type of impact – atmospheric impact over water or over land, surface impact on water or on land</a:t>
            </a:r>
          </a:p>
          <a:p>
            <a:pPr lvl="0"/>
            <a:r>
              <a:rPr lang="en-US" dirty="0"/>
              <a:t>	Predicted energy release</a:t>
            </a:r>
          </a:p>
          <a:p>
            <a:pPr lvl="0"/>
            <a:r>
              <a:rPr lang="en-US" dirty="0"/>
              <a:t>	Geographic range and gradation of effects</a:t>
            </a:r>
          </a:p>
          <a:p>
            <a:pPr lvl="0"/>
            <a:r>
              <a:rPr lang="en-US" dirty="0"/>
              <a:t>	Impact mitigation measures in place (evacuation, shutdowns, etc.)</a:t>
            </a:r>
          </a:p>
          <a:p>
            <a:pPr lvl="1"/>
            <a:r>
              <a:rPr lang="en-US" dirty="0"/>
              <a:t>	Civil Defense measure (i.e., tell people what they can/should do)</a:t>
            </a:r>
          </a:p>
          <a:p>
            <a:pPr lvl="0"/>
            <a:r>
              <a:rPr lang="en-US" dirty="0"/>
              <a:t>	Authoritative source(s) for more information (who’s in charge of what)</a:t>
            </a:r>
          </a:p>
          <a:p>
            <a:pPr lvl="0">
              <a:lnSpc>
                <a:spcPct val="90000"/>
              </a:lnSpc>
            </a:pPr>
            <a:endParaRPr lang="en-US" sz="2000" b="1" dirty="0"/>
          </a:p>
        </p:txBody>
      </p:sp>
    </p:spTree>
    <p:extLst>
      <p:ext uri="{BB962C8B-B14F-4D97-AF65-F5344CB8AC3E}">
        <p14:creationId xmlns:p14="http://schemas.microsoft.com/office/powerpoint/2010/main" val="1912779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1DCC616-3F64-2D45-B4AE-46B77BB3ED72}"/>
              </a:ext>
            </a:extLst>
          </p:cNvPr>
          <p:cNvSpPr/>
          <p:nvPr/>
        </p:nvSpPr>
        <p:spPr>
          <a:xfrm>
            <a:off x="756356" y="4549422"/>
            <a:ext cx="9922933" cy="53057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2728478-4221-6B4C-9A4D-0B2613B9A5D3}"/>
              </a:ext>
            </a:extLst>
          </p:cNvPr>
          <p:cNvSpPr>
            <a:spLocks noGrp="1"/>
          </p:cNvSpPr>
          <p:nvPr>
            <p:ph type="title"/>
          </p:nvPr>
        </p:nvSpPr>
        <p:spPr/>
        <p:txBody>
          <a:bodyPr/>
          <a:lstStyle/>
          <a:p>
            <a:r>
              <a:rPr lang="en-US" dirty="0"/>
              <a:t>SMPAG Work Items</a:t>
            </a:r>
          </a:p>
        </p:txBody>
      </p:sp>
      <p:sp>
        <p:nvSpPr>
          <p:cNvPr id="3" name="Content Placeholder 2">
            <a:extLst>
              <a:ext uri="{FF2B5EF4-FFF2-40B4-BE49-F238E27FC236}">
                <a16:creationId xmlns:a16="http://schemas.microsoft.com/office/drawing/2014/main" id="{813B116D-39C7-1643-9A30-7A24132476C8}"/>
              </a:ext>
            </a:extLst>
          </p:cNvPr>
          <p:cNvSpPr>
            <a:spLocks noGrp="1"/>
          </p:cNvSpPr>
          <p:nvPr>
            <p:ph idx="1"/>
          </p:nvPr>
        </p:nvSpPr>
        <p:spPr>
          <a:xfrm>
            <a:off x="838200" y="1486958"/>
            <a:ext cx="11071578" cy="4992864"/>
          </a:xfrm>
        </p:spPr>
        <p:txBody>
          <a:bodyPr>
            <a:normAutofit/>
          </a:bodyPr>
          <a:lstStyle/>
          <a:p>
            <a:pPr marL="0" indent="0">
              <a:buNone/>
            </a:pPr>
            <a:r>
              <a:rPr lang="en-US" dirty="0"/>
              <a:t> </a:t>
            </a:r>
          </a:p>
          <a:p>
            <a:r>
              <a:rPr lang="en-US" dirty="0"/>
              <a:t>5.1. Criteria and thresholds for impact response actions (NASA)</a:t>
            </a:r>
          </a:p>
          <a:p>
            <a:r>
              <a:rPr lang="en-US" dirty="0"/>
              <a:t>5.2. Mitigation Mission Types and Technologies to be considered (UKSA)</a:t>
            </a:r>
          </a:p>
          <a:p>
            <a:r>
              <a:rPr lang="en-US" dirty="0"/>
              <a:t>5.3 Mapping of threat scenarios to mission types (ESA)</a:t>
            </a:r>
          </a:p>
          <a:p>
            <a:r>
              <a:rPr lang="en-US" dirty="0"/>
              <a:t>5.4. Reference missions for different NEO threat scenarios (ASI)</a:t>
            </a:r>
          </a:p>
          <a:p>
            <a:r>
              <a:rPr lang="en-US" dirty="0"/>
              <a:t>5.5 A plan for action in case of a credible threat (NASA/IAA)</a:t>
            </a:r>
          </a:p>
          <a:p>
            <a:r>
              <a:rPr lang="en-US" dirty="0"/>
              <a:t>5.6 Communication guidelines in case of a credible threat (NASA)</a:t>
            </a:r>
          </a:p>
          <a:p>
            <a:r>
              <a:rPr lang="en-US" dirty="0"/>
              <a:t>5.7 Roadmap for future work on planetary defense (DLR)</a:t>
            </a:r>
          </a:p>
          <a:p>
            <a:endParaRPr lang="en-US" dirty="0"/>
          </a:p>
        </p:txBody>
      </p:sp>
    </p:spTree>
    <p:extLst>
      <p:ext uri="{BB962C8B-B14F-4D97-AF65-F5344CB8AC3E}">
        <p14:creationId xmlns:p14="http://schemas.microsoft.com/office/powerpoint/2010/main" val="308724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4"/>
                                        </p:tgtEl>
                                        <p:attrNameLst>
                                          <p:attrName>fillcolor</p:attrName>
                                        </p:attrNameLst>
                                      </p:cBhvr>
                                      <p:to>
                                        <a:schemeClr val="accent2"/>
                                      </p:to>
                                    </p:animClr>
                                    <p:set>
                                      <p:cBhvr>
                                        <p:cTn id="7" dur="2000" fill="hold"/>
                                        <p:tgtEl>
                                          <p:spTgt spid="4"/>
                                        </p:tgtEl>
                                        <p:attrNameLst>
                                          <p:attrName>fill.type</p:attrName>
                                        </p:attrNameLst>
                                      </p:cBhvr>
                                      <p:to>
                                        <p:strVal val="solid"/>
                                      </p:to>
                                    </p:set>
                                    <p:set>
                                      <p:cBhvr>
                                        <p:cTn id="8" dur="2000" fill="hold"/>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5F7F55-7017-DB4F-994B-27B9D1814BB2}"/>
              </a:ext>
            </a:extLst>
          </p:cNvPr>
          <p:cNvSpPr/>
          <p:nvPr/>
        </p:nvSpPr>
        <p:spPr>
          <a:xfrm rot="20000364">
            <a:off x="2013970" y="3456572"/>
            <a:ext cx="2646954" cy="923330"/>
          </a:xfrm>
          <a:prstGeom prst="rect">
            <a:avLst/>
          </a:prstGeom>
          <a:noFill/>
        </p:spPr>
        <p:txBody>
          <a:bodyPr wrap="none" lIns="91440" tIns="45720" rIns="91440" bIns="45720">
            <a:spAutoFit/>
          </a:bodyPr>
          <a:lstStyle/>
          <a:p>
            <a:pPr algn="ctr"/>
            <a:r>
              <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example</a:t>
            </a:r>
          </a:p>
        </p:txBody>
      </p:sp>
      <p:sp>
        <p:nvSpPr>
          <p:cNvPr id="5" name="Rectangle 4">
            <a:extLst>
              <a:ext uri="{FF2B5EF4-FFF2-40B4-BE49-F238E27FC236}">
                <a16:creationId xmlns:a16="http://schemas.microsoft.com/office/drawing/2014/main" id="{259CE4E3-0275-EC46-836F-FF62CF272EB4}"/>
              </a:ext>
            </a:extLst>
          </p:cNvPr>
          <p:cNvSpPr/>
          <p:nvPr/>
        </p:nvSpPr>
        <p:spPr>
          <a:xfrm rot="20000364">
            <a:off x="3061202" y="5131835"/>
            <a:ext cx="2646954" cy="923330"/>
          </a:xfrm>
          <a:prstGeom prst="rect">
            <a:avLst/>
          </a:prstGeom>
          <a:noFill/>
        </p:spPr>
        <p:txBody>
          <a:bodyPr wrap="none" lIns="91440" tIns="45720" rIns="91440" bIns="45720">
            <a:spAutoFit/>
          </a:bodyPr>
          <a:lstStyle/>
          <a:p>
            <a:pPr algn="ctr"/>
            <a:r>
              <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example</a:t>
            </a:r>
          </a:p>
        </p:txBody>
      </p:sp>
      <p:sp>
        <p:nvSpPr>
          <p:cNvPr id="6" name="Rectangle 5">
            <a:extLst>
              <a:ext uri="{FF2B5EF4-FFF2-40B4-BE49-F238E27FC236}">
                <a16:creationId xmlns:a16="http://schemas.microsoft.com/office/drawing/2014/main" id="{073D94D9-96E1-A547-BCF8-1A7EE97EA3D2}"/>
              </a:ext>
            </a:extLst>
          </p:cNvPr>
          <p:cNvSpPr/>
          <p:nvPr/>
        </p:nvSpPr>
        <p:spPr>
          <a:xfrm rot="20000364">
            <a:off x="899026" y="1707909"/>
            <a:ext cx="2646954" cy="923330"/>
          </a:xfrm>
          <a:prstGeom prst="rect">
            <a:avLst/>
          </a:prstGeom>
          <a:noFill/>
        </p:spPr>
        <p:txBody>
          <a:bodyPr wrap="none" lIns="91440" tIns="45720" rIns="91440" bIns="45720">
            <a:spAutoFit/>
          </a:bodyPr>
          <a:lstStyle/>
          <a:p>
            <a:pPr algn="ctr"/>
            <a:r>
              <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example</a:t>
            </a:r>
          </a:p>
        </p:txBody>
      </p:sp>
      <p:sp>
        <p:nvSpPr>
          <p:cNvPr id="7" name="TextBox 6">
            <a:extLst>
              <a:ext uri="{FF2B5EF4-FFF2-40B4-BE49-F238E27FC236}">
                <a16:creationId xmlns:a16="http://schemas.microsoft.com/office/drawing/2014/main" id="{F8B110B6-98E0-F947-986D-DC43B9011C21}"/>
              </a:ext>
            </a:extLst>
          </p:cNvPr>
          <p:cNvSpPr txBox="1"/>
          <p:nvPr/>
        </p:nvSpPr>
        <p:spPr>
          <a:xfrm>
            <a:off x="327378" y="886151"/>
            <a:ext cx="5961574" cy="5697714"/>
          </a:xfrm>
          <a:prstGeom prst="rect">
            <a:avLst/>
          </a:prstGeom>
          <a:noFill/>
        </p:spPr>
        <p:txBody>
          <a:bodyPr wrap="square" rtlCol="0">
            <a:spAutoFit/>
          </a:bodyPr>
          <a:lstStyle/>
          <a:p>
            <a:pPr>
              <a:lnSpc>
                <a:spcPct val="90000"/>
              </a:lnSpc>
            </a:pPr>
            <a:r>
              <a:rPr lang="en-US" sz="1550" dirty="0"/>
              <a:t>A small asteroid, provisionally designated 2017 XYZ) was discovered on 31 Nov 2017 by Pan-STARRS located atop </a:t>
            </a:r>
            <a:r>
              <a:rPr lang="en-US" sz="1550" dirty="0" err="1"/>
              <a:t>Halekakala</a:t>
            </a:r>
            <a:r>
              <a:rPr lang="en-US" sz="1550" dirty="0"/>
              <a:t> (Maui), Hawaii.  The International Asteroid Warning Network (IAWN) initiated the original message on 2017 XYZ on 2 Dec 2017.</a:t>
            </a:r>
          </a:p>
          <a:p>
            <a:pPr>
              <a:lnSpc>
                <a:spcPct val="90000"/>
              </a:lnSpc>
            </a:pPr>
            <a:endParaRPr lang="en-US" sz="1550" dirty="0"/>
          </a:p>
          <a:p>
            <a:r>
              <a:rPr lang="en-US" sz="1550" dirty="0"/>
              <a:t>Two kinetic impactor missions were launched in February 2020 in an effort to alter the trajectory of 2017 XYZ.  The JAXA mission </a:t>
            </a:r>
            <a:r>
              <a:rPr lang="en-US" sz="1550" i="1" dirty="0"/>
              <a:t>Tenjin</a:t>
            </a:r>
            <a:r>
              <a:rPr lang="en-US" sz="1550" dirty="0"/>
              <a:t> impacted the asteroid on 3 March 2024, splitting into two fragments.  One fragment was ~30 meters and the remaining 90-meter fragment was subsequently struck by the NASA DART-2 mission.  This later impact created multiple 10-20 meter sized fragments that are now inbound in the northern Pacific Ocean, ~200 kilometers south of the Aleutian Island archipelago.  </a:t>
            </a:r>
          </a:p>
          <a:p>
            <a:r>
              <a:rPr lang="en-US" sz="1550" dirty="0"/>
              <a:t> </a:t>
            </a:r>
          </a:p>
          <a:p>
            <a:r>
              <a:rPr lang="en-US" sz="1550" dirty="0"/>
              <a:t>Based on current calculations, the first of the 2017 XYZ fragments will impact the Earth’s atmosphere beginning at 12:21 UTC at 48°North latitude, 170° West longitude extending almost due eastward to 166° West longitude.  The impacts should pose no hazard to cities and will appear as a series of Chelyabinsk-like bolides across the sky, impacting harmlessly into the northern Pacific Ocean.</a:t>
            </a:r>
          </a:p>
          <a:p>
            <a:r>
              <a:rPr lang="en-US" sz="1550" dirty="0"/>
              <a:t> </a:t>
            </a:r>
          </a:p>
          <a:p>
            <a:r>
              <a:rPr lang="en-US" sz="1550" dirty="0"/>
              <a:t>IAWN and SMPAG are endorsed by the United Nations and coordinate their activities with the United Nations Office of Outer Space Affairs (</a:t>
            </a:r>
            <a:r>
              <a:rPr lang="en-US" sz="1550" dirty="0" err="1"/>
              <a:t>unoosa.org</a:t>
            </a:r>
            <a:r>
              <a:rPr lang="en-US" sz="1550" dirty="0"/>
              <a:t>) in Vienna, Austria.  The IAWN has also informed UNOOSA.  </a:t>
            </a:r>
          </a:p>
        </p:txBody>
      </p:sp>
      <p:sp>
        <p:nvSpPr>
          <p:cNvPr id="8" name="Title 1">
            <a:extLst>
              <a:ext uri="{FF2B5EF4-FFF2-40B4-BE49-F238E27FC236}">
                <a16:creationId xmlns:a16="http://schemas.microsoft.com/office/drawing/2014/main" id="{85BBDF9B-C786-184C-A607-30D93290B8A0}"/>
              </a:ext>
            </a:extLst>
          </p:cNvPr>
          <p:cNvSpPr>
            <a:spLocks noGrp="1"/>
          </p:cNvSpPr>
          <p:nvPr>
            <p:ph type="title"/>
          </p:nvPr>
        </p:nvSpPr>
        <p:spPr>
          <a:xfrm>
            <a:off x="1174041" y="-228944"/>
            <a:ext cx="10193866" cy="1325563"/>
          </a:xfrm>
        </p:spPr>
        <p:txBody>
          <a:bodyPr/>
          <a:lstStyle/>
          <a:p>
            <a:pPr algn="ctr"/>
            <a:r>
              <a:rPr lang="en-US" b="1" dirty="0">
                <a:latin typeface="+mn-lt"/>
              </a:rPr>
              <a:t>Example Alert Level 3 Impact Message</a:t>
            </a:r>
          </a:p>
        </p:txBody>
      </p:sp>
      <p:cxnSp>
        <p:nvCxnSpPr>
          <p:cNvPr id="9" name="Straight Connector 8">
            <a:extLst>
              <a:ext uri="{FF2B5EF4-FFF2-40B4-BE49-F238E27FC236}">
                <a16:creationId xmlns:a16="http://schemas.microsoft.com/office/drawing/2014/main" id="{9AA91748-D75A-2E4D-9BCF-1FA23286417C}"/>
              </a:ext>
            </a:extLst>
          </p:cNvPr>
          <p:cNvCxnSpPr/>
          <p:nvPr/>
        </p:nvCxnSpPr>
        <p:spPr>
          <a:xfrm flipH="1">
            <a:off x="158944" y="826234"/>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C246C27C-2AF1-184A-8849-25A7299AC27B}"/>
              </a:ext>
            </a:extLst>
          </p:cNvPr>
          <p:cNvSpPr/>
          <p:nvPr/>
        </p:nvSpPr>
        <p:spPr>
          <a:xfrm>
            <a:off x="158944" y="827448"/>
            <a:ext cx="6177460" cy="5878152"/>
          </a:xfrm>
          <a:custGeom>
            <a:avLst/>
            <a:gdLst>
              <a:gd name="connsiteX0" fmla="*/ 80211 w 5839326"/>
              <a:gd name="connsiteY0" fmla="*/ 64168 h 5598695"/>
              <a:gd name="connsiteX1" fmla="*/ 80211 w 5839326"/>
              <a:gd name="connsiteY1" fmla="*/ 2213810 h 5598695"/>
              <a:gd name="connsiteX2" fmla="*/ 0 w 5839326"/>
              <a:gd name="connsiteY2" fmla="*/ 3529263 h 5598695"/>
              <a:gd name="connsiteX3" fmla="*/ 64169 w 5839326"/>
              <a:gd name="connsiteY3" fmla="*/ 5037221 h 5598695"/>
              <a:gd name="connsiteX4" fmla="*/ 64169 w 5839326"/>
              <a:gd name="connsiteY4" fmla="*/ 5598695 h 5598695"/>
              <a:gd name="connsiteX5" fmla="*/ 3866147 w 5839326"/>
              <a:gd name="connsiteY5" fmla="*/ 5598695 h 5598695"/>
              <a:gd name="connsiteX6" fmla="*/ 4507832 w 5839326"/>
              <a:gd name="connsiteY6" fmla="*/ 5438274 h 5598695"/>
              <a:gd name="connsiteX7" fmla="*/ 5759116 w 5839326"/>
              <a:gd name="connsiteY7" fmla="*/ 5486400 h 5598695"/>
              <a:gd name="connsiteX8" fmla="*/ 5630779 w 5839326"/>
              <a:gd name="connsiteY8" fmla="*/ 4572000 h 5598695"/>
              <a:gd name="connsiteX9" fmla="*/ 5710990 w 5839326"/>
              <a:gd name="connsiteY9" fmla="*/ 3593431 h 5598695"/>
              <a:gd name="connsiteX10" fmla="*/ 5839326 w 5839326"/>
              <a:gd name="connsiteY10" fmla="*/ 2037347 h 5598695"/>
              <a:gd name="connsiteX11" fmla="*/ 5743074 w 5839326"/>
              <a:gd name="connsiteY11" fmla="*/ 770021 h 5598695"/>
              <a:gd name="connsiteX12" fmla="*/ 5678905 w 5839326"/>
              <a:gd name="connsiteY12" fmla="*/ 16042 h 5598695"/>
              <a:gd name="connsiteX13" fmla="*/ 4555958 w 5839326"/>
              <a:gd name="connsiteY13" fmla="*/ 32084 h 5598695"/>
              <a:gd name="connsiteX14" fmla="*/ 3481137 w 5839326"/>
              <a:gd name="connsiteY14" fmla="*/ 0 h 5598695"/>
              <a:gd name="connsiteX15" fmla="*/ 2903621 w 5839326"/>
              <a:gd name="connsiteY15" fmla="*/ 64168 h 5598695"/>
              <a:gd name="connsiteX16" fmla="*/ 2165684 w 5839326"/>
              <a:gd name="connsiteY16" fmla="*/ 48126 h 5598695"/>
              <a:gd name="connsiteX17" fmla="*/ 914400 w 5839326"/>
              <a:gd name="connsiteY17" fmla="*/ 48126 h 5598695"/>
              <a:gd name="connsiteX18" fmla="*/ 80211 w 5839326"/>
              <a:gd name="connsiteY18" fmla="*/ 64168 h 5598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39326" h="5598695">
                <a:moveTo>
                  <a:pt x="80211" y="64168"/>
                </a:moveTo>
                <a:lnTo>
                  <a:pt x="80211" y="2213810"/>
                </a:lnTo>
                <a:lnTo>
                  <a:pt x="0" y="3529263"/>
                </a:lnTo>
                <a:lnTo>
                  <a:pt x="64169" y="5037221"/>
                </a:lnTo>
                <a:lnTo>
                  <a:pt x="64169" y="5598695"/>
                </a:lnTo>
                <a:lnTo>
                  <a:pt x="3866147" y="5598695"/>
                </a:lnTo>
                <a:lnTo>
                  <a:pt x="4507832" y="5438274"/>
                </a:lnTo>
                <a:lnTo>
                  <a:pt x="5759116" y="5486400"/>
                </a:lnTo>
                <a:lnTo>
                  <a:pt x="5630779" y="4572000"/>
                </a:lnTo>
                <a:lnTo>
                  <a:pt x="5710990" y="3593431"/>
                </a:lnTo>
                <a:lnTo>
                  <a:pt x="5839326" y="2037347"/>
                </a:lnTo>
                <a:lnTo>
                  <a:pt x="5743074" y="770021"/>
                </a:lnTo>
                <a:lnTo>
                  <a:pt x="5678905" y="16042"/>
                </a:lnTo>
                <a:lnTo>
                  <a:pt x="4555958" y="32084"/>
                </a:lnTo>
                <a:lnTo>
                  <a:pt x="3481137" y="0"/>
                </a:lnTo>
                <a:lnTo>
                  <a:pt x="2903621" y="64168"/>
                </a:lnTo>
                <a:lnTo>
                  <a:pt x="2165684" y="48126"/>
                </a:lnTo>
                <a:lnTo>
                  <a:pt x="914400" y="48126"/>
                </a:lnTo>
                <a:lnTo>
                  <a:pt x="80211" y="64168"/>
                </a:lnTo>
                <a:close/>
              </a:path>
            </a:pathLst>
          </a:cu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41AEB21E-1E5A-434B-9A71-C25EAFC8F58E}"/>
              </a:ext>
            </a:extLst>
          </p:cNvPr>
          <p:cNvSpPr txBox="1"/>
          <p:nvPr/>
        </p:nvSpPr>
        <p:spPr>
          <a:xfrm>
            <a:off x="7051214" y="1163143"/>
            <a:ext cx="4221132" cy="523220"/>
          </a:xfrm>
          <a:prstGeom prst="rect">
            <a:avLst/>
          </a:prstGeom>
          <a:noFill/>
        </p:spPr>
        <p:txBody>
          <a:bodyPr wrap="square" rtlCol="0">
            <a:spAutoFit/>
          </a:bodyPr>
          <a:lstStyle/>
          <a:p>
            <a:r>
              <a:rPr lang="en-US" sz="2800" b="1" dirty="0">
                <a:solidFill>
                  <a:srgbClr val="0070C0"/>
                </a:solidFill>
              </a:rPr>
              <a:t>Basic facts</a:t>
            </a:r>
          </a:p>
        </p:txBody>
      </p:sp>
      <p:sp>
        <p:nvSpPr>
          <p:cNvPr id="12" name="TextBox 11">
            <a:extLst>
              <a:ext uri="{FF2B5EF4-FFF2-40B4-BE49-F238E27FC236}">
                <a16:creationId xmlns:a16="http://schemas.microsoft.com/office/drawing/2014/main" id="{F8D569D5-1E1A-DE4E-8968-AD2B74A52CB4}"/>
              </a:ext>
            </a:extLst>
          </p:cNvPr>
          <p:cNvSpPr txBox="1"/>
          <p:nvPr/>
        </p:nvSpPr>
        <p:spPr>
          <a:xfrm>
            <a:off x="7003762" y="2335096"/>
            <a:ext cx="4146884" cy="954107"/>
          </a:xfrm>
          <a:prstGeom prst="rect">
            <a:avLst/>
          </a:prstGeom>
          <a:noFill/>
        </p:spPr>
        <p:txBody>
          <a:bodyPr wrap="square" rtlCol="0">
            <a:spAutoFit/>
          </a:bodyPr>
          <a:lstStyle/>
          <a:p>
            <a:r>
              <a:rPr lang="en-US" sz="2800" b="1" dirty="0">
                <a:solidFill>
                  <a:srgbClr val="FF0000"/>
                </a:solidFill>
              </a:rPr>
              <a:t>New/updated predicted details</a:t>
            </a:r>
          </a:p>
        </p:txBody>
      </p:sp>
      <p:sp>
        <p:nvSpPr>
          <p:cNvPr id="13" name="TextBox 12">
            <a:extLst>
              <a:ext uri="{FF2B5EF4-FFF2-40B4-BE49-F238E27FC236}">
                <a16:creationId xmlns:a16="http://schemas.microsoft.com/office/drawing/2014/main" id="{0472A199-91AD-C24A-AD84-1CD772CDB783}"/>
              </a:ext>
            </a:extLst>
          </p:cNvPr>
          <p:cNvSpPr txBox="1"/>
          <p:nvPr/>
        </p:nvSpPr>
        <p:spPr>
          <a:xfrm>
            <a:off x="7003762" y="5831166"/>
            <a:ext cx="4146884" cy="523220"/>
          </a:xfrm>
          <a:prstGeom prst="rect">
            <a:avLst/>
          </a:prstGeom>
          <a:noFill/>
        </p:spPr>
        <p:txBody>
          <a:bodyPr wrap="square" rtlCol="0">
            <a:spAutoFit/>
          </a:bodyPr>
          <a:lstStyle/>
          <a:p>
            <a:r>
              <a:rPr lang="en-US" sz="2800" b="1" dirty="0"/>
              <a:t>IAWN &amp; SMPAG</a:t>
            </a:r>
          </a:p>
        </p:txBody>
      </p:sp>
      <p:sp>
        <p:nvSpPr>
          <p:cNvPr id="14" name="Right Brace 13">
            <a:extLst>
              <a:ext uri="{FF2B5EF4-FFF2-40B4-BE49-F238E27FC236}">
                <a16:creationId xmlns:a16="http://schemas.microsoft.com/office/drawing/2014/main" id="{DB4A76F8-B27A-B945-8A00-6A0F1336799F}"/>
              </a:ext>
            </a:extLst>
          </p:cNvPr>
          <p:cNvSpPr/>
          <p:nvPr/>
        </p:nvSpPr>
        <p:spPr>
          <a:xfrm>
            <a:off x="6444188" y="963269"/>
            <a:ext cx="418091" cy="955842"/>
          </a:xfrm>
          <a:prstGeom prst="rightBrace">
            <a:avLst/>
          </a:prstGeom>
          <a:ln w="15875">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ight Brace 14">
            <a:extLst>
              <a:ext uri="{FF2B5EF4-FFF2-40B4-BE49-F238E27FC236}">
                <a16:creationId xmlns:a16="http://schemas.microsoft.com/office/drawing/2014/main" id="{7DF9DC90-68FA-164A-9B04-DDE4CD5D8E55}"/>
              </a:ext>
            </a:extLst>
          </p:cNvPr>
          <p:cNvSpPr/>
          <p:nvPr/>
        </p:nvSpPr>
        <p:spPr>
          <a:xfrm>
            <a:off x="6470704" y="2202575"/>
            <a:ext cx="303056" cy="1307729"/>
          </a:xfrm>
          <a:prstGeom prst="rightBrace">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Right Brace 17">
            <a:extLst>
              <a:ext uri="{FF2B5EF4-FFF2-40B4-BE49-F238E27FC236}">
                <a16:creationId xmlns:a16="http://schemas.microsoft.com/office/drawing/2014/main" id="{79C7175C-59C2-9F47-8BCF-1673C2BAE752}"/>
              </a:ext>
            </a:extLst>
          </p:cNvPr>
          <p:cNvSpPr/>
          <p:nvPr/>
        </p:nvSpPr>
        <p:spPr>
          <a:xfrm>
            <a:off x="6394237" y="5334109"/>
            <a:ext cx="517992" cy="1244369"/>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Right Brace 18">
            <a:extLst>
              <a:ext uri="{FF2B5EF4-FFF2-40B4-BE49-F238E27FC236}">
                <a16:creationId xmlns:a16="http://schemas.microsoft.com/office/drawing/2014/main" id="{94C09BD0-1BA4-E54B-BF50-A8E07BD6E31E}"/>
              </a:ext>
            </a:extLst>
          </p:cNvPr>
          <p:cNvSpPr/>
          <p:nvPr/>
        </p:nvSpPr>
        <p:spPr>
          <a:xfrm>
            <a:off x="6474324" y="3785179"/>
            <a:ext cx="517992" cy="1007044"/>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a:extLst>
              <a:ext uri="{FF2B5EF4-FFF2-40B4-BE49-F238E27FC236}">
                <a16:creationId xmlns:a16="http://schemas.microsoft.com/office/drawing/2014/main" id="{BB621F4D-94A8-A348-B913-866A038DCF32}"/>
              </a:ext>
            </a:extLst>
          </p:cNvPr>
          <p:cNvSpPr txBox="1"/>
          <p:nvPr/>
        </p:nvSpPr>
        <p:spPr>
          <a:xfrm>
            <a:off x="6900325" y="3596224"/>
            <a:ext cx="4609050" cy="1384995"/>
          </a:xfrm>
          <a:prstGeom prst="rect">
            <a:avLst/>
          </a:prstGeom>
          <a:noFill/>
        </p:spPr>
        <p:txBody>
          <a:bodyPr wrap="square" rtlCol="0">
            <a:spAutoFit/>
          </a:bodyPr>
          <a:lstStyle/>
          <a:p>
            <a:r>
              <a:rPr lang="en-US" sz="2800" b="1" dirty="0"/>
              <a:t>Discussion of expected effects (fireball, flash, damage to infrastructure) _</a:t>
            </a:r>
          </a:p>
        </p:txBody>
      </p:sp>
    </p:spTree>
    <p:extLst>
      <p:ext uri="{BB962C8B-B14F-4D97-AF65-F5344CB8AC3E}">
        <p14:creationId xmlns:p14="http://schemas.microsoft.com/office/powerpoint/2010/main" val="12238371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BD1BE-8AE3-8C47-A6CB-B4E2F90A27B4}"/>
              </a:ext>
            </a:extLst>
          </p:cNvPr>
          <p:cNvSpPr>
            <a:spLocks noGrp="1"/>
          </p:cNvSpPr>
          <p:nvPr>
            <p:ph type="title"/>
          </p:nvPr>
        </p:nvSpPr>
        <p:spPr>
          <a:xfrm>
            <a:off x="838200" y="-75146"/>
            <a:ext cx="10515600" cy="1325563"/>
          </a:xfrm>
        </p:spPr>
        <p:txBody>
          <a:bodyPr/>
          <a:lstStyle/>
          <a:p>
            <a:pPr algn="ctr"/>
            <a:r>
              <a:rPr lang="en-US" b="1" dirty="0"/>
              <a:t>Discussion</a:t>
            </a:r>
          </a:p>
        </p:txBody>
      </p:sp>
      <p:sp>
        <p:nvSpPr>
          <p:cNvPr id="3" name="Content Placeholder 2">
            <a:extLst>
              <a:ext uri="{FF2B5EF4-FFF2-40B4-BE49-F238E27FC236}">
                <a16:creationId xmlns:a16="http://schemas.microsoft.com/office/drawing/2014/main" id="{26636E01-01BD-9F4E-8A89-18F772FDA44F}"/>
              </a:ext>
            </a:extLst>
          </p:cNvPr>
          <p:cNvSpPr>
            <a:spLocks noGrp="1"/>
          </p:cNvSpPr>
          <p:nvPr>
            <p:ph idx="1"/>
          </p:nvPr>
        </p:nvSpPr>
        <p:spPr/>
        <p:txBody>
          <a:bodyPr/>
          <a:lstStyle/>
          <a:p>
            <a:r>
              <a:rPr lang="en-US" dirty="0"/>
              <a:t>Additional individuals or orgs listed as POCs?</a:t>
            </a:r>
          </a:p>
          <a:p>
            <a:r>
              <a:rPr lang="en-US" dirty="0"/>
              <a:t>How is this convened and decision made to announce a Level 3 alert?</a:t>
            </a:r>
          </a:p>
          <a:p>
            <a:r>
              <a:rPr lang="en-US" dirty="0"/>
              <a:t>In this scenario example, deliberately made it harmless.  Should we consider drafting more serious/significant scenarios?</a:t>
            </a:r>
          </a:p>
          <a:p>
            <a:endParaRPr lang="en-US" dirty="0"/>
          </a:p>
        </p:txBody>
      </p:sp>
      <p:cxnSp>
        <p:nvCxnSpPr>
          <p:cNvPr id="4" name="Straight Connector 3">
            <a:extLst>
              <a:ext uri="{FF2B5EF4-FFF2-40B4-BE49-F238E27FC236}">
                <a16:creationId xmlns:a16="http://schemas.microsoft.com/office/drawing/2014/main" id="{20A36DB6-02A5-0046-BE79-E8C0B3881218}"/>
              </a:ext>
            </a:extLst>
          </p:cNvPr>
          <p:cNvCxnSpPr/>
          <p:nvPr/>
        </p:nvCxnSpPr>
        <p:spPr>
          <a:xfrm flipH="1">
            <a:off x="79922" y="1093285"/>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93178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F555F1-716C-1840-A0DE-1EDC22F2EA3B}"/>
              </a:ext>
            </a:extLst>
          </p:cNvPr>
          <p:cNvSpPr txBox="1"/>
          <p:nvPr/>
        </p:nvSpPr>
        <p:spPr>
          <a:xfrm>
            <a:off x="174626" y="-31750"/>
            <a:ext cx="11620500" cy="3600986"/>
          </a:xfrm>
          <a:prstGeom prst="rect">
            <a:avLst/>
          </a:prstGeom>
          <a:noFill/>
        </p:spPr>
        <p:txBody>
          <a:bodyPr wrap="square" rtlCol="0">
            <a:spAutoFit/>
          </a:bodyPr>
          <a:lstStyle/>
          <a:p>
            <a:pPr algn="ctr"/>
            <a:r>
              <a:rPr lang="en-US" sz="2800" b="1" dirty="0"/>
              <a:t>5.6 COMMUNICATION GUIDELINES IN CASE OF A CREDIBLE THREAT </a:t>
            </a:r>
            <a:endParaRPr lang="en-US" sz="2800" dirty="0"/>
          </a:p>
          <a:p>
            <a:pPr algn="ctr"/>
            <a:r>
              <a:rPr lang="en-US" b="1" dirty="0"/>
              <a:t>                   Lead </a:t>
            </a:r>
            <a:r>
              <a:rPr lang="en-US" dirty="0"/>
              <a:t> (NASA with support by IAWN, UNOOSA, ESA, all)</a:t>
            </a:r>
          </a:p>
          <a:p>
            <a:endParaRPr lang="en-US" dirty="0"/>
          </a:p>
          <a:p>
            <a:endParaRPr lang="en-US" dirty="0"/>
          </a:p>
          <a:p>
            <a:r>
              <a:rPr lang="en-US" sz="2400" b="1" dirty="0"/>
              <a:t>Rationale</a:t>
            </a:r>
            <a:endParaRPr lang="en-US" sz="1600" b="1" dirty="0"/>
          </a:p>
          <a:p>
            <a:r>
              <a:rPr lang="en-US" sz="1600" b="1" dirty="0"/>
              <a:t>   </a:t>
            </a:r>
            <a:endParaRPr lang="en-US" sz="2400" dirty="0"/>
          </a:p>
          <a:p>
            <a:r>
              <a:rPr lang="en-US" sz="2000" dirty="0"/>
              <a:t>For potential asteroid impact hazards it is essential that communications be clear, correct, consistent, and concise. The development of communication guidelines will help provide a template that IAWN and SMPAG can quickly reference. The guidelines are intended for use by members of SMPAG on the nature of, and methods for, communicating to the public and governmental decision makers. </a:t>
            </a:r>
          </a:p>
          <a:p>
            <a:endParaRPr lang="en-US" dirty="0"/>
          </a:p>
        </p:txBody>
      </p:sp>
      <p:cxnSp>
        <p:nvCxnSpPr>
          <p:cNvPr id="5" name="Straight Connector 4">
            <a:extLst>
              <a:ext uri="{FF2B5EF4-FFF2-40B4-BE49-F238E27FC236}">
                <a16:creationId xmlns:a16="http://schemas.microsoft.com/office/drawing/2014/main" id="{67991D94-495A-BC4F-96BF-D6D1213A9A1D}"/>
              </a:ext>
            </a:extLst>
          </p:cNvPr>
          <p:cNvCxnSpPr/>
          <p:nvPr/>
        </p:nvCxnSpPr>
        <p:spPr>
          <a:xfrm flipH="1">
            <a:off x="158944" y="1026556"/>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C763BF8F-8DE8-6B49-9777-3717EB99D8B8}"/>
              </a:ext>
            </a:extLst>
          </p:cNvPr>
          <p:cNvSpPr txBox="1"/>
          <p:nvPr/>
        </p:nvSpPr>
        <p:spPr>
          <a:xfrm>
            <a:off x="206376" y="3149084"/>
            <a:ext cx="4365047" cy="461665"/>
          </a:xfrm>
          <a:prstGeom prst="rect">
            <a:avLst/>
          </a:prstGeom>
          <a:noFill/>
        </p:spPr>
        <p:txBody>
          <a:bodyPr wrap="none" rtlCol="0">
            <a:spAutoFit/>
          </a:bodyPr>
          <a:lstStyle/>
          <a:p>
            <a:r>
              <a:rPr lang="en-US" sz="2400" b="1" dirty="0"/>
              <a:t>Notifications, Alerts, Alert Levels</a:t>
            </a:r>
          </a:p>
        </p:txBody>
      </p:sp>
      <p:sp>
        <p:nvSpPr>
          <p:cNvPr id="7" name="TextBox 6">
            <a:extLst>
              <a:ext uri="{FF2B5EF4-FFF2-40B4-BE49-F238E27FC236}">
                <a16:creationId xmlns:a16="http://schemas.microsoft.com/office/drawing/2014/main" id="{10810420-3097-3A49-8E95-5AE1761E7640}"/>
              </a:ext>
            </a:extLst>
          </p:cNvPr>
          <p:cNvSpPr txBox="1"/>
          <p:nvPr/>
        </p:nvSpPr>
        <p:spPr>
          <a:xfrm>
            <a:off x="158944" y="3635375"/>
            <a:ext cx="11763182" cy="3170099"/>
          </a:xfrm>
          <a:prstGeom prst="rect">
            <a:avLst/>
          </a:prstGeom>
          <a:noFill/>
        </p:spPr>
        <p:txBody>
          <a:bodyPr wrap="square" rtlCol="0">
            <a:spAutoFit/>
          </a:bodyPr>
          <a:lstStyle/>
          <a:p>
            <a:r>
              <a:rPr lang="en-US" sz="2000" dirty="0"/>
              <a:t>Internal to NASA, we’ve had several discussions on alerts and alert levels to include all items (i.e., from close approach events up through a [larger] impact prediction itself) as alerts </a:t>
            </a:r>
            <a:r>
              <a:rPr lang="mr-IN" sz="2000" dirty="0"/>
              <a:t>–</a:t>
            </a:r>
            <a:r>
              <a:rPr lang="en-US" sz="2000" dirty="0"/>
              <a:t> starting with Alert Level 1 (close approach).   </a:t>
            </a:r>
          </a:p>
          <a:p>
            <a:endParaRPr lang="en-US" sz="2000" dirty="0"/>
          </a:p>
          <a:p>
            <a:r>
              <a:rPr lang="en-US" sz="2000" dirty="0"/>
              <a:t>We have tentatively agreed to consider the first so-called levels to be classified as Notifications.  We suggest there be only one type of Notification:</a:t>
            </a:r>
          </a:p>
          <a:p>
            <a:endParaRPr lang="en-US" sz="2000" dirty="0"/>
          </a:p>
          <a:p>
            <a:r>
              <a:rPr lang="en-US" sz="2000" dirty="0"/>
              <a:t>	- Close appro</a:t>
            </a:r>
            <a:r>
              <a:rPr lang="en-US" sz="2000" dirty="0">
                <a:solidFill>
                  <a:srgbClr val="000000"/>
                </a:solidFill>
              </a:rPr>
              <a:t>aches (i.e., within the geosynchronous belt of satellites)</a:t>
            </a:r>
          </a:p>
          <a:p>
            <a:endParaRPr lang="en-US" sz="2000" dirty="0">
              <a:solidFill>
                <a:srgbClr val="000000"/>
              </a:solidFill>
            </a:endParaRPr>
          </a:p>
          <a:p>
            <a:r>
              <a:rPr lang="en-US" sz="2000" dirty="0"/>
              <a:t>	</a:t>
            </a:r>
            <a:endParaRPr lang="en-US" sz="2000" strike="sngStrike" dirty="0"/>
          </a:p>
        </p:txBody>
      </p:sp>
    </p:spTree>
    <p:extLst>
      <p:ext uri="{BB962C8B-B14F-4D97-AF65-F5344CB8AC3E}">
        <p14:creationId xmlns:p14="http://schemas.microsoft.com/office/powerpoint/2010/main" val="306274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A3B6081-DAC0-8B40-98E6-5F8509F10354}"/>
              </a:ext>
            </a:extLst>
          </p:cNvPr>
          <p:cNvCxnSpPr/>
          <p:nvPr/>
        </p:nvCxnSpPr>
        <p:spPr>
          <a:xfrm flipH="1">
            <a:off x="174442" y="1044316"/>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sp>
        <p:nvSpPr>
          <p:cNvPr id="5" name="Shape 132">
            <a:extLst>
              <a:ext uri="{FF2B5EF4-FFF2-40B4-BE49-F238E27FC236}">
                <a16:creationId xmlns:a16="http://schemas.microsoft.com/office/drawing/2014/main" id="{08677C34-D8DC-BF41-B1AB-FBF569063774}"/>
              </a:ext>
            </a:extLst>
          </p:cNvPr>
          <p:cNvSpPr/>
          <p:nvPr/>
        </p:nvSpPr>
        <p:spPr>
          <a:xfrm>
            <a:off x="1134430" y="1233209"/>
            <a:ext cx="10242164" cy="5278368"/>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457200" indent="-457200">
              <a:buSzPct val="100000"/>
              <a:buFont typeface="Arial"/>
              <a:buChar char="•"/>
              <a:defRPr sz="4300"/>
            </a:pPr>
            <a:r>
              <a:rPr lang="en-US" sz="2100" dirty="0"/>
              <a:t>If an object 10-meters or greater in size has a 1% or greater probability of impact, IAWN shall warn of the pending impact on the IAWN webpage (</a:t>
            </a:r>
            <a:r>
              <a:rPr lang="en-US" sz="2100" dirty="0">
                <a:hlinkClick r:id="rId2"/>
              </a:rPr>
              <a:t>http://www.iawn.net</a:t>
            </a:r>
            <a:r>
              <a:rPr lang="en-US" sz="2100" dirty="0"/>
              <a:t> ) and JPL sentry page (</a:t>
            </a:r>
            <a:r>
              <a:rPr lang="en-US" sz="2100" dirty="0">
                <a:hlinkClick r:id="rId3" invalidUrl="http://neo.jpl.nasa.gov/risks )"/>
              </a:rPr>
              <a:t>http://neo.jpl.nasa.gov/risks</a:t>
            </a:r>
            <a:r>
              <a:rPr lang="en-US" sz="2100" dirty="0"/>
              <a:t> ).  A one page description suffices.</a:t>
            </a:r>
          </a:p>
          <a:p>
            <a:pPr marL="457200" indent="-457200">
              <a:buSzPct val="100000"/>
              <a:buFont typeface="Arial"/>
              <a:buChar char="•"/>
              <a:defRPr sz="4300"/>
            </a:pPr>
            <a:endParaRPr lang="en-US" sz="2100" dirty="0"/>
          </a:p>
          <a:p>
            <a:pPr marL="457200" indent="-457200">
              <a:buSzPct val="100000"/>
              <a:buFont typeface="Arial"/>
              <a:buChar char="•"/>
              <a:defRPr sz="4300"/>
            </a:pPr>
            <a:r>
              <a:rPr lang="en-US" sz="2100" dirty="0"/>
              <a:t>If such an object is on impact trajectory, NASA’s Center For NEO Studies (CNEOS) and ESA’s Near-Earth Object Dynamic Site (</a:t>
            </a:r>
            <a:r>
              <a:rPr lang="en-US" sz="2100" dirty="0" err="1"/>
              <a:t>NEODyS</a:t>
            </a:r>
            <a:r>
              <a:rPr lang="en-US" sz="2100" dirty="0"/>
              <a:t>) shall independently prepare appropriately relevant maps of the Earth impact sites with time of impact.</a:t>
            </a:r>
          </a:p>
          <a:p>
            <a:pPr marL="457200" indent="-457200">
              <a:buSzPct val="100000"/>
              <a:buFont typeface="Arial"/>
              <a:buChar char="•"/>
              <a:defRPr sz="4300"/>
            </a:pPr>
            <a:endParaRPr lang="en-US" sz="2100" dirty="0"/>
          </a:p>
          <a:p>
            <a:pPr marL="457200" indent="-457200">
              <a:buSzPct val="100000"/>
              <a:buFont typeface="Arial"/>
              <a:buChar char="•"/>
              <a:defRPr sz="4300"/>
            </a:pPr>
            <a:r>
              <a:rPr lang="en-US" sz="2100" dirty="0"/>
              <a:t>Content of the page:</a:t>
            </a:r>
          </a:p>
          <a:p>
            <a:pPr marL="914400" lvl="1" indent="-457200">
              <a:buSzPct val="100000"/>
              <a:buFont typeface="Arial"/>
              <a:buChar char="•"/>
              <a:defRPr sz="4300"/>
            </a:pPr>
            <a:r>
              <a:rPr lang="en-US" sz="1700" dirty="0"/>
              <a:t>Designation</a:t>
            </a:r>
          </a:p>
          <a:p>
            <a:pPr marL="914400" lvl="1" indent="-457200">
              <a:buSzPct val="100000"/>
              <a:buFont typeface="Arial"/>
              <a:buChar char="•"/>
              <a:defRPr sz="4300"/>
            </a:pPr>
            <a:r>
              <a:rPr lang="en-US" sz="1700" dirty="0"/>
              <a:t>Facts (discovery, size estimate, composition)</a:t>
            </a:r>
          </a:p>
          <a:p>
            <a:pPr marL="914400" lvl="1" indent="-457200">
              <a:buSzPct val="100000"/>
              <a:buFont typeface="Arial"/>
              <a:buChar char="•"/>
              <a:defRPr sz="4300"/>
            </a:pPr>
            <a:r>
              <a:rPr lang="en-US" sz="1700" dirty="0"/>
              <a:t>Impact location</a:t>
            </a:r>
          </a:p>
          <a:p>
            <a:pPr marL="914400" lvl="1" indent="-457200">
              <a:buSzPct val="100000"/>
              <a:buFont typeface="Arial"/>
              <a:buChar char="•"/>
              <a:defRPr sz="4300"/>
            </a:pPr>
            <a:r>
              <a:rPr lang="en-US" sz="1700" dirty="0"/>
              <a:t>(example – next pages)</a:t>
            </a:r>
          </a:p>
          <a:p>
            <a:pPr marL="914400" lvl="1" indent="-457200">
              <a:buSzPct val="100000"/>
              <a:buFont typeface="Arial"/>
              <a:buChar char="•"/>
              <a:defRPr sz="4300"/>
            </a:pPr>
            <a:endParaRPr lang="en-US" sz="1700" dirty="0"/>
          </a:p>
          <a:p>
            <a:pPr marL="457200" indent="-457200">
              <a:buSzPct val="100000"/>
              <a:buFont typeface="Arial"/>
              <a:buChar char="•"/>
              <a:defRPr sz="4300"/>
            </a:pPr>
            <a:r>
              <a:rPr lang="en-US" sz="2100" dirty="0"/>
              <a:t>IAWN spokesman informs UNOOSA</a:t>
            </a:r>
          </a:p>
          <a:p>
            <a:pPr marL="457200" indent="-457200">
              <a:buSzPct val="100000"/>
              <a:buFont typeface="Arial"/>
              <a:buChar char="•"/>
              <a:defRPr sz="4300"/>
            </a:pPr>
            <a:endParaRPr lang="en-US" sz="2100" dirty="0"/>
          </a:p>
          <a:p>
            <a:pPr marL="457200" indent="-457200">
              <a:buSzPct val="100000"/>
              <a:buFont typeface="Arial"/>
              <a:buChar char="•"/>
              <a:defRPr sz="4300"/>
            </a:pPr>
            <a:r>
              <a:rPr lang="en-US" sz="2100" dirty="0"/>
              <a:t>UNOOSA informs appropriate entities and member states of the credible threat</a:t>
            </a:r>
          </a:p>
        </p:txBody>
      </p:sp>
      <p:sp>
        <p:nvSpPr>
          <p:cNvPr id="6" name="TextBox 5">
            <a:extLst>
              <a:ext uri="{FF2B5EF4-FFF2-40B4-BE49-F238E27FC236}">
                <a16:creationId xmlns:a16="http://schemas.microsoft.com/office/drawing/2014/main" id="{74AD4331-2F12-AC43-9EDE-1B3A777D05AB}"/>
              </a:ext>
            </a:extLst>
          </p:cNvPr>
          <p:cNvSpPr txBox="1"/>
          <p:nvPr/>
        </p:nvSpPr>
        <p:spPr>
          <a:xfrm>
            <a:off x="6051011" y="90209"/>
            <a:ext cx="5906527" cy="954107"/>
          </a:xfrm>
          <a:prstGeom prst="rect">
            <a:avLst/>
          </a:prstGeom>
          <a:noFill/>
        </p:spPr>
        <p:txBody>
          <a:bodyPr wrap="square" rtlCol="0">
            <a:spAutoFit/>
          </a:bodyPr>
          <a:lstStyle/>
          <a:p>
            <a:r>
              <a:rPr lang="en-US" sz="2800" b="1" dirty="0"/>
              <a:t>Communication Guidelines (in the event of a credible threat per IAWN)</a:t>
            </a:r>
          </a:p>
        </p:txBody>
      </p:sp>
      <p:sp>
        <p:nvSpPr>
          <p:cNvPr id="7" name="Title 1">
            <a:extLst>
              <a:ext uri="{FF2B5EF4-FFF2-40B4-BE49-F238E27FC236}">
                <a16:creationId xmlns:a16="http://schemas.microsoft.com/office/drawing/2014/main" id="{83F10F1D-7235-2340-B6EC-16220670B47E}"/>
              </a:ext>
            </a:extLst>
          </p:cNvPr>
          <p:cNvSpPr txBox="1">
            <a:spLocks/>
          </p:cNvSpPr>
          <p:nvPr/>
        </p:nvSpPr>
        <p:spPr>
          <a:xfrm>
            <a:off x="341222" y="-31080"/>
            <a:ext cx="4317998"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b="1" dirty="0">
                <a:latin typeface="+mn-lt"/>
              </a:rPr>
              <a:t>IAWN/SMPAG:  </a:t>
            </a:r>
          </a:p>
        </p:txBody>
      </p:sp>
      <p:cxnSp>
        <p:nvCxnSpPr>
          <p:cNvPr id="8" name="Straight Connector 7">
            <a:extLst>
              <a:ext uri="{FF2B5EF4-FFF2-40B4-BE49-F238E27FC236}">
                <a16:creationId xmlns:a16="http://schemas.microsoft.com/office/drawing/2014/main" id="{2963C2FF-8EEF-2348-B634-414DAEA6C58B}"/>
              </a:ext>
            </a:extLst>
          </p:cNvPr>
          <p:cNvCxnSpPr/>
          <p:nvPr/>
        </p:nvCxnSpPr>
        <p:spPr>
          <a:xfrm flipH="1">
            <a:off x="457200" y="2418344"/>
            <a:ext cx="11189368" cy="36097"/>
          </a:xfrm>
          <a:prstGeom prst="line">
            <a:avLst/>
          </a:prstGeom>
          <a:ln>
            <a:solidFill>
              <a:srgbClr val="7030A0"/>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84EFDC2B-9784-D848-84A7-02B6DA9F50F8}"/>
              </a:ext>
            </a:extLst>
          </p:cNvPr>
          <p:cNvCxnSpPr/>
          <p:nvPr/>
        </p:nvCxnSpPr>
        <p:spPr>
          <a:xfrm flipH="1">
            <a:off x="348043" y="3645197"/>
            <a:ext cx="11405936" cy="36095"/>
          </a:xfrm>
          <a:prstGeom prst="line">
            <a:avLst/>
          </a:prstGeom>
          <a:ln>
            <a:solidFill>
              <a:srgbClr val="7030A0"/>
            </a:solidFill>
          </a:ln>
        </p:spPr>
        <p:style>
          <a:lnRef idx="2">
            <a:schemeClr val="accent1"/>
          </a:lnRef>
          <a:fillRef idx="0">
            <a:schemeClr val="accent1"/>
          </a:fillRef>
          <a:effectRef idx="1">
            <a:schemeClr val="accent1"/>
          </a:effectRef>
          <a:fontRef idx="minor">
            <a:schemeClr val="tx1"/>
          </a:fontRef>
        </p:style>
      </p:cxnSp>
      <p:sp>
        <p:nvSpPr>
          <p:cNvPr id="10" name="Title 1">
            <a:extLst>
              <a:ext uri="{FF2B5EF4-FFF2-40B4-BE49-F238E27FC236}">
                <a16:creationId xmlns:a16="http://schemas.microsoft.com/office/drawing/2014/main" id="{F0DEA54B-190D-8845-A868-279DFD1BBFBF}"/>
              </a:ext>
            </a:extLst>
          </p:cNvPr>
          <p:cNvSpPr txBox="1">
            <a:spLocks/>
          </p:cNvSpPr>
          <p:nvPr/>
        </p:nvSpPr>
        <p:spPr>
          <a:xfrm>
            <a:off x="4456021" y="-32448"/>
            <a:ext cx="1677051"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800" b="1" dirty="0">
                <a:latin typeface="+mn-lt"/>
              </a:rPr>
              <a:t>5.6</a:t>
            </a:r>
          </a:p>
        </p:txBody>
      </p:sp>
      <p:cxnSp>
        <p:nvCxnSpPr>
          <p:cNvPr id="11" name="Straight Connector 10">
            <a:extLst>
              <a:ext uri="{FF2B5EF4-FFF2-40B4-BE49-F238E27FC236}">
                <a16:creationId xmlns:a16="http://schemas.microsoft.com/office/drawing/2014/main" id="{862439CA-A529-604D-93CE-E71737B4A9F8}"/>
              </a:ext>
            </a:extLst>
          </p:cNvPr>
          <p:cNvCxnSpPr/>
          <p:nvPr/>
        </p:nvCxnSpPr>
        <p:spPr>
          <a:xfrm flipH="1">
            <a:off x="341222" y="5299385"/>
            <a:ext cx="11405936" cy="36095"/>
          </a:xfrm>
          <a:prstGeom prst="line">
            <a:avLst/>
          </a:prstGeom>
          <a:ln>
            <a:solidFill>
              <a:srgbClr val="7030A0"/>
            </a:solidFill>
          </a:ln>
        </p:spPr>
        <p:style>
          <a:lnRef idx="2">
            <a:schemeClr val="accent1"/>
          </a:lnRef>
          <a:fillRef idx="0">
            <a:schemeClr val="accent1"/>
          </a:fillRef>
          <a:effectRef idx="1">
            <a:schemeClr val="accent1"/>
          </a:effectRef>
          <a:fontRef idx="minor">
            <a:schemeClr val="tx1"/>
          </a:fontRef>
        </p:style>
      </p:cxnSp>
      <p:sp>
        <p:nvSpPr>
          <p:cNvPr id="12" name="TextBox 11">
            <a:extLst>
              <a:ext uri="{FF2B5EF4-FFF2-40B4-BE49-F238E27FC236}">
                <a16:creationId xmlns:a16="http://schemas.microsoft.com/office/drawing/2014/main" id="{F3A3CA6E-34DA-654E-A499-96A9C00CF51B}"/>
              </a:ext>
            </a:extLst>
          </p:cNvPr>
          <p:cNvSpPr txBox="1"/>
          <p:nvPr/>
        </p:nvSpPr>
        <p:spPr>
          <a:xfrm>
            <a:off x="641902" y="5663370"/>
            <a:ext cx="184731" cy="369332"/>
          </a:xfrm>
          <a:prstGeom prst="rect">
            <a:avLst/>
          </a:prstGeom>
          <a:noFill/>
        </p:spPr>
        <p:txBody>
          <a:bodyPr wrap="none" rtlCol="0">
            <a:spAutoFit/>
          </a:bodyPr>
          <a:lstStyle/>
          <a:p>
            <a:endParaRPr lang="en-US" dirty="0"/>
          </a:p>
        </p:txBody>
      </p:sp>
      <p:cxnSp>
        <p:nvCxnSpPr>
          <p:cNvPr id="13" name="Straight Connector 12">
            <a:extLst>
              <a:ext uri="{FF2B5EF4-FFF2-40B4-BE49-F238E27FC236}">
                <a16:creationId xmlns:a16="http://schemas.microsoft.com/office/drawing/2014/main" id="{6C8E6D15-8822-7D4E-B2A0-38D53539DB0D}"/>
              </a:ext>
            </a:extLst>
          </p:cNvPr>
          <p:cNvCxnSpPr/>
          <p:nvPr/>
        </p:nvCxnSpPr>
        <p:spPr>
          <a:xfrm flipH="1">
            <a:off x="385334" y="5957113"/>
            <a:ext cx="11405936" cy="36095"/>
          </a:xfrm>
          <a:prstGeom prst="line">
            <a:avLst/>
          </a:prstGeom>
          <a:ln>
            <a:solidFill>
              <a:srgbClr val="7030A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12610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34A7E6E-DCBB-0742-923D-B9AA20BA9A98}"/>
              </a:ext>
            </a:extLst>
          </p:cNvPr>
          <p:cNvSpPr>
            <a:spLocks noGrp="1"/>
          </p:cNvSpPr>
          <p:nvPr>
            <p:ph type="title"/>
          </p:nvPr>
        </p:nvSpPr>
        <p:spPr>
          <a:xfrm>
            <a:off x="698500" y="-156835"/>
            <a:ext cx="10994103" cy="1325563"/>
          </a:xfrm>
        </p:spPr>
        <p:txBody>
          <a:bodyPr/>
          <a:lstStyle/>
          <a:p>
            <a:r>
              <a:rPr lang="en-US" b="1" dirty="0">
                <a:latin typeface="+mn-lt"/>
              </a:rPr>
              <a:t>Example Notification Sheet:  Close Approach</a:t>
            </a:r>
            <a:br>
              <a:rPr lang="en-US" b="1" dirty="0">
                <a:latin typeface="+mn-lt"/>
              </a:rPr>
            </a:br>
            <a:r>
              <a:rPr lang="en-US" sz="2000" b="1" dirty="0">
                <a:latin typeface="+mn-lt"/>
              </a:rPr>
              <a:t>(NASA)</a:t>
            </a:r>
          </a:p>
        </p:txBody>
      </p:sp>
      <p:cxnSp>
        <p:nvCxnSpPr>
          <p:cNvPr id="7" name="Straight Connector 6">
            <a:extLst>
              <a:ext uri="{FF2B5EF4-FFF2-40B4-BE49-F238E27FC236}">
                <a16:creationId xmlns:a16="http://schemas.microsoft.com/office/drawing/2014/main" id="{F0F6CA30-8EB4-E443-863C-3D4A1FC390AC}"/>
              </a:ext>
            </a:extLst>
          </p:cNvPr>
          <p:cNvCxnSpPr/>
          <p:nvPr/>
        </p:nvCxnSpPr>
        <p:spPr>
          <a:xfrm flipH="1">
            <a:off x="158944" y="1025554"/>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A70DC244-6ED3-C744-B650-214FA0FE97C0}"/>
              </a:ext>
            </a:extLst>
          </p:cNvPr>
          <p:cNvSpPr txBox="1"/>
          <p:nvPr/>
        </p:nvSpPr>
        <p:spPr>
          <a:xfrm>
            <a:off x="211952" y="1232580"/>
            <a:ext cx="5823153" cy="5047536"/>
          </a:xfrm>
          <a:prstGeom prst="rect">
            <a:avLst/>
          </a:prstGeom>
          <a:noFill/>
        </p:spPr>
        <p:txBody>
          <a:bodyPr wrap="square" rtlCol="0">
            <a:spAutoFit/>
          </a:bodyPr>
          <a:lstStyle/>
          <a:p>
            <a:r>
              <a:rPr lang="en-US" b="1" u="sng" dirty="0"/>
              <a:t>Small Asteroid to Pass Close to the Earth on 1-2 Dec 2018</a:t>
            </a:r>
          </a:p>
          <a:p>
            <a:r>
              <a:rPr lang="en-US" sz="1600" dirty="0"/>
              <a:t> </a:t>
            </a:r>
          </a:p>
          <a:p>
            <a:r>
              <a:rPr lang="en-US" dirty="0"/>
              <a:t>A very small asteroid discovered on 29 November is on a path which will bring it very close to Earth on the evening of 1 Dec. but, there is no chance that the asteroid could impact our planet. ~3 meters (15 feet) in size, the object is predicted to pass within the so-called geosynchronous orbit of communications and weather satellites, about 36,000 kilometers above the equator.</a:t>
            </a:r>
          </a:p>
          <a:p>
            <a:r>
              <a:rPr lang="en-US" dirty="0"/>
              <a:t> </a:t>
            </a:r>
          </a:p>
          <a:p>
            <a:r>
              <a:rPr lang="en-US" dirty="0"/>
              <a:t>The asteroid, designated by the Minor Planet Center as 2018 WV1, will pass about 8300 km inside the orbit of the geosynchronous satellites about half an hour before it reaches its closest point to Earth, which will occur on 2 Dec at 3:10 UTC, at slightly less than 27,000 km above the Earth’s surface. After that, the asteroid will head back out into a new orbit about the Sun, as this close pass by Earth will greatly change its previous orbital path.</a:t>
            </a:r>
          </a:p>
        </p:txBody>
      </p:sp>
      <p:sp>
        <p:nvSpPr>
          <p:cNvPr id="9" name="Freeform 8">
            <a:extLst>
              <a:ext uri="{FF2B5EF4-FFF2-40B4-BE49-F238E27FC236}">
                <a16:creationId xmlns:a16="http://schemas.microsoft.com/office/drawing/2014/main" id="{D40480DA-564C-AF43-9C4B-0280F73B68AC}"/>
              </a:ext>
            </a:extLst>
          </p:cNvPr>
          <p:cNvSpPr/>
          <p:nvPr/>
        </p:nvSpPr>
        <p:spPr>
          <a:xfrm>
            <a:off x="53008" y="1107908"/>
            <a:ext cx="6096000" cy="5598695"/>
          </a:xfrm>
          <a:custGeom>
            <a:avLst/>
            <a:gdLst>
              <a:gd name="connsiteX0" fmla="*/ 80211 w 5839326"/>
              <a:gd name="connsiteY0" fmla="*/ 64168 h 5598695"/>
              <a:gd name="connsiteX1" fmla="*/ 80211 w 5839326"/>
              <a:gd name="connsiteY1" fmla="*/ 2213810 h 5598695"/>
              <a:gd name="connsiteX2" fmla="*/ 0 w 5839326"/>
              <a:gd name="connsiteY2" fmla="*/ 3529263 h 5598695"/>
              <a:gd name="connsiteX3" fmla="*/ 64169 w 5839326"/>
              <a:gd name="connsiteY3" fmla="*/ 5037221 h 5598695"/>
              <a:gd name="connsiteX4" fmla="*/ 64169 w 5839326"/>
              <a:gd name="connsiteY4" fmla="*/ 5598695 h 5598695"/>
              <a:gd name="connsiteX5" fmla="*/ 3866147 w 5839326"/>
              <a:gd name="connsiteY5" fmla="*/ 5598695 h 5598695"/>
              <a:gd name="connsiteX6" fmla="*/ 4507832 w 5839326"/>
              <a:gd name="connsiteY6" fmla="*/ 5438274 h 5598695"/>
              <a:gd name="connsiteX7" fmla="*/ 5759116 w 5839326"/>
              <a:gd name="connsiteY7" fmla="*/ 5486400 h 5598695"/>
              <a:gd name="connsiteX8" fmla="*/ 5630779 w 5839326"/>
              <a:gd name="connsiteY8" fmla="*/ 4572000 h 5598695"/>
              <a:gd name="connsiteX9" fmla="*/ 5710990 w 5839326"/>
              <a:gd name="connsiteY9" fmla="*/ 3593431 h 5598695"/>
              <a:gd name="connsiteX10" fmla="*/ 5839326 w 5839326"/>
              <a:gd name="connsiteY10" fmla="*/ 2037347 h 5598695"/>
              <a:gd name="connsiteX11" fmla="*/ 5743074 w 5839326"/>
              <a:gd name="connsiteY11" fmla="*/ 770021 h 5598695"/>
              <a:gd name="connsiteX12" fmla="*/ 5678905 w 5839326"/>
              <a:gd name="connsiteY12" fmla="*/ 16042 h 5598695"/>
              <a:gd name="connsiteX13" fmla="*/ 4555958 w 5839326"/>
              <a:gd name="connsiteY13" fmla="*/ 32084 h 5598695"/>
              <a:gd name="connsiteX14" fmla="*/ 3481137 w 5839326"/>
              <a:gd name="connsiteY14" fmla="*/ 0 h 5598695"/>
              <a:gd name="connsiteX15" fmla="*/ 2903621 w 5839326"/>
              <a:gd name="connsiteY15" fmla="*/ 64168 h 5598695"/>
              <a:gd name="connsiteX16" fmla="*/ 2165684 w 5839326"/>
              <a:gd name="connsiteY16" fmla="*/ 48126 h 5598695"/>
              <a:gd name="connsiteX17" fmla="*/ 914400 w 5839326"/>
              <a:gd name="connsiteY17" fmla="*/ 48126 h 5598695"/>
              <a:gd name="connsiteX18" fmla="*/ 80211 w 5839326"/>
              <a:gd name="connsiteY18" fmla="*/ 64168 h 5598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39326" h="5598695">
                <a:moveTo>
                  <a:pt x="80211" y="64168"/>
                </a:moveTo>
                <a:lnTo>
                  <a:pt x="80211" y="2213810"/>
                </a:lnTo>
                <a:lnTo>
                  <a:pt x="0" y="3529263"/>
                </a:lnTo>
                <a:lnTo>
                  <a:pt x="64169" y="5037221"/>
                </a:lnTo>
                <a:lnTo>
                  <a:pt x="64169" y="5598695"/>
                </a:lnTo>
                <a:lnTo>
                  <a:pt x="3866147" y="5598695"/>
                </a:lnTo>
                <a:lnTo>
                  <a:pt x="4507832" y="5438274"/>
                </a:lnTo>
                <a:lnTo>
                  <a:pt x="5759116" y="5486400"/>
                </a:lnTo>
                <a:lnTo>
                  <a:pt x="5630779" y="4572000"/>
                </a:lnTo>
                <a:lnTo>
                  <a:pt x="5710990" y="3593431"/>
                </a:lnTo>
                <a:lnTo>
                  <a:pt x="5839326" y="2037347"/>
                </a:lnTo>
                <a:lnTo>
                  <a:pt x="5743074" y="770021"/>
                </a:lnTo>
                <a:lnTo>
                  <a:pt x="5678905" y="16042"/>
                </a:lnTo>
                <a:lnTo>
                  <a:pt x="4555958" y="32084"/>
                </a:lnTo>
                <a:lnTo>
                  <a:pt x="3481137" y="0"/>
                </a:lnTo>
                <a:lnTo>
                  <a:pt x="2903621" y="64168"/>
                </a:lnTo>
                <a:lnTo>
                  <a:pt x="2165684" y="48126"/>
                </a:lnTo>
                <a:lnTo>
                  <a:pt x="914400" y="48126"/>
                </a:lnTo>
                <a:lnTo>
                  <a:pt x="80211" y="64168"/>
                </a:lnTo>
                <a:close/>
              </a:path>
            </a:pathLst>
          </a:cu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a:extLst>
              <a:ext uri="{FF2B5EF4-FFF2-40B4-BE49-F238E27FC236}">
                <a16:creationId xmlns:a16="http://schemas.microsoft.com/office/drawing/2014/main" id="{95C8D122-AA91-2545-8CDC-B079A5278E5B}"/>
              </a:ext>
            </a:extLst>
          </p:cNvPr>
          <p:cNvSpPr/>
          <p:nvPr/>
        </p:nvSpPr>
        <p:spPr>
          <a:xfrm>
            <a:off x="6381750" y="1137330"/>
            <a:ext cx="5621592" cy="5446128"/>
          </a:xfrm>
          <a:custGeom>
            <a:avLst/>
            <a:gdLst>
              <a:gd name="connsiteX0" fmla="*/ 80211 w 5839326"/>
              <a:gd name="connsiteY0" fmla="*/ 64168 h 5598695"/>
              <a:gd name="connsiteX1" fmla="*/ 80211 w 5839326"/>
              <a:gd name="connsiteY1" fmla="*/ 2213810 h 5598695"/>
              <a:gd name="connsiteX2" fmla="*/ 0 w 5839326"/>
              <a:gd name="connsiteY2" fmla="*/ 3529263 h 5598695"/>
              <a:gd name="connsiteX3" fmla="*/ 64169 w 5839326"/>
              <a:gd name="connsiteY3" fmla="*/ 5037221 h 5598695"/>
              <a:gd name="connsiteX4" fmla="*/ 64169 w 5839326"/>
              <a:gd name="connsiteY4" fmla="*/ 5598695 h 5598695"/>
              <a:gd name="connsiteX5" fmla="*/ 3866147 w 5839326"/>
              <a:gd name="connsiteY5" fmla="*/ 5598695 h 5598695"/>
              <a:gd name="connsiteX6" fmla="*/ 4507832 w 5839326"/>
              <a:gd name="connsiteY6" fmla="*/ 5438274 h 5598695"/>
              <a:gd name="connsiteX7" fmla="*/ 5759116 w 5839326"/>
              <a:gd name="connsiteY7" fmla="*/ 5486400 h 5598695"/>
              <a:gd name="connsiteX8" fmla="*/ 5630779 w 5839326"/>
              <a:gd name="connsiteY8" fmla="*/ 4572000 h 5598695"/>
              <a:gd name="connsiteX9" fmla="*/ 5710990 w 5839326"/>
              <a:gd name="connsiteY9" fmla="*/ 3593431 h 5598695"/>
              <a:gd name="connsiteX10" fmla="*/ 5839326 w 5839326"/>
              <a:gd name="connsiteY10" fmla="*/ 2037347 h 5598695"/>
              <a:gd name="connsiteX11" fmla="*/ 5743074 w 5839326"/>
              <a:gd name="connsiteY11" fmla="*/ 770021 h 5598695"/>
              <a:gd name="connsiteX12" fmla="*/ 5678905 w 5839326"/>
              <a:gd name="connsiteY12" fmla="*/ 16042 h 5598695"/>
              <a:gd name="connsiteX13" fmla="*/ 4555958 w 5839326"/>
              <a:gd name="connsiteY13" fmla="*/ 32084 h 5598695"/>
              <a:gd name="connsiteX14" fmla="*/ 3481137 w 5839326"/>
              <a:gd name="connsiteY14" fmla="*/ 0 h 5598695"/>
              <a:gd name="connsiteX15" fmla="*/ 2903621 w 5839326"/>
              <a:gd name="connsiteY15" fmla="*/ 64168 h 5598695"/>
              <a:gd name="connsiteX16" fmla="*/ 2165684 w 5839326"/>
              <a:gd name="connsiteY16" fmla="*/ 48126 h 5598695"/>
              <a:gd name="connsiteX17" fmla="*/ 914400 w 5839326"/>
              <a:gd name="connsiteY17" fmla="*/ 48126 h 5598695"/>
              <a:gd name="connsiteX18" fmla="*/ 80211 w 5839326"/>
              <a:gd name="connsiteY18" fmla="*/ 64168 h 5598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839326" h="5598695">
                <a:moveTo>
                  <a:pt x="80211" y="64168"/>
                </a:moveTo>
                <a:lnTo>
                  <a:pt x="80211" y="2213810"/>
                </a:lnTo>
                <a:lnTo>
                  <a:pt x="0" y="3529263"/>
                </a:lnTo>
                <a:lnTo>
                  <a:pt x="64169" y="5037221"/>
                </a:lnTo>
                <a:lnTo>
                  <a:pt x="64169" y="5598695"/>
                </a:lnTo>
                <a:lnTo>
                  <a:pt x="3866147" y="5598695"/>
                </a:lnTo>
                <a:lnTo>
                  <a:pt x="4507832" y="5438274"/>
                </a:lnTo>
                <a:lnTo>
                  <a:pt x="5759116" y="5486400"/>
                </a:lnTo>
                <a:lnTo>
                  <a:pt x="5630779" y="4572000"/>
                </a:lnTo>
                <a:lnTo>
                  <a:pt x="5710990" y="3593431"/>
                </a:lnTo>
                <a:lnTo>
                  <a:pt x="5839326" y="2037347"/>
                </a:lnTo>
                <a:lnTo>
                  <a:pt x="5743074" y="770021"/>
                </a:lnTo>
                <a:lnTo>
                  <a:pt x="5678905" y="16042"/>
                </a:lnTo>
                <a:lnTo>
                  <a:pt x="4555958" y="32084"/>
                </a:lnTo>
                <a:lnTo>
                  <a:pt x="3481137" y="0"/>
                </a:lnTo>
                <a:lnTo>
                  <a:pt x="2903621" y="64168"/>
                </a:lnTo>
                <a:lnTo>
                  <a:pt x="2165684" y="48126"/>
                </a:lnTo>
                <a:lnTo>
                  <a:pt x="914400" y="48126"/>
                </a:lnTo>
                <a:lnTo>
                  <a:pt x="80211" y="64168"/>
                </a:lnTo>
                <a:close/>
              </a:path>
            </a:pathLst>
          </a:custGeom>
          <a:no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E9DFC722-022B-054D-8ED8-A41A5603BDED}"/>
              </a:ext>
            </a:extLst>
          </p:cNvPr>
          <p:cNvSpPr txBox="1"/>
          <p:nvPr/>
        </p:nvSpPr>
        <p:spPr>
          <a:xfrm>
            <a:off x="6557497" y="1280205"/>
            <a:ext cx="4881106" cy="4801315"/>
          </a:xfrm>
          <a:prstGeom prst="rect">
            <a:avLst/>
          </a:prstGeom>
          <a:noFill/>
        </p:spPr>
        <p:txBody>
          <a:bodyPr wrap="square" rtlCol="0">
            <a:spAutoFit/>
          </a:bodyPr>
          <a:lstStyle/>
          <a:p>
            <a:r>
              <a:rPr lang="en-US" dirty="0"/>
              <a:t> </a:t>
            </a:r>
          </a:p>
          <a:p>
            <a:r>
              <a:rPr lang="en-US" dirty="0"/>
              <a:t>2018 WV1 was discovered by the Catalina Sky Survey, a project based at the University of Arizona in Tucson.  This new object is very small, and even though it will approach very close to Earth, it will still not be bright enough to be visible in the small amateur telescopes.  At this small size, even if 2018 WV1 had hit Earth, our planet’s atmosphere would likely have broken it up and created only a bright meteor and perhaps a few small meteorites.</a:t>
            </a:r>
          </a:p>
          <a:p>
            <a:endParaRPr lang="en-US" dirty="0"/>
          </a:p>
          <a:p>
            <a:r>
              <a:rPr lang="en-US" dirty="0"/>
              <a:t>(See URL for graphic: </a:t>
            </a:r>
          </a:p>
          <a:p>
            <a:endParaRPr lang="en-US" u="sng" dirty="0">
              <a:hlinkClick r:id="" action="ppaction://noaction"/>
            </a:endParaRPr>
          </a:p>
          <a:p>
            <a:r>
              <a:rPr lang="en-US" u="sng" dirty="0">
                <a:hlinkClick r:id="" action="ppaction://noaction"/>
              </a:rPr>
              <a:t>https://cneos.jpl.nasa.gov/news/news202.html</a:t>
            </a:r>
            <a:r>
              <a:rPr lang="en-US" dirty="0"/>
              <a:t>)</a:t>
            </a:r>
          </a:p>
          <a:p>
            <a:r>
              <a:rPr lang="en-US" dirty="0"/>
              <a:t> </a:t>
            </a:r>
          </a:p>
          <a:p>
            <a:endParaRPr lang="en-US" dirty="0"/>
          </a:p>
        </p:txBody>
      </p:sp>
    </p:spTree>
    <p:extLst>
      <p:ext uri="{BB962C8B-B14F-4D97-AF65-F5344CB8AC3E}">
        <p14:creationId xmlns:p14="http://schemas.microsoft.com/office/powerpoint/2010/main" val="3553637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34A7E6E-DCBB-0742-923D-B9AA20BA9A98}"/>
              </a:ext>
            </a:extLst>
          </p:cNvPr>
          <p:cNvSpPr>
            <a:spLocks noGrp="1"/>
          </p:cNvSpPr>
          <p:nvPr>
            <p:ph type="title"/>
          </p:nvPr>
        </p:nvSpPr>
        <p:spPr>
          <a:xfrm>
            <a:off x="698500" y="-156835"/>
            <a:ext cx="10994103" cy="1325563"/>
          </a:xfrm>
        </p:spPr>
        <p:txBody>
          <a:bodyPr/>
          <a:lstStyle/>
          <a:p>
            <a:r>
              <a:rPr lang="en-US" b="1" dirty="0">
                <a:latin typeface="+mn-lt"/>
              </a:rPr>
              <a:t>Example Notification Sheet:  Close Approach</a:t>
            </a:r>
            <a:br>
              <a:rPr lang="en-US" b="1" dirty="0">
                <a:latin typeface="+mn-lt"/>
              </a:rPr>
            </a:br>
            <a:r>
              <a:rPr lang="en-US" sz="2000" b="1" dirty="0">
                <a:latin typeface="+mn-lt"/>
              </a:rPr>
              <a:t>(ESA)</a:t>
            </a:r>
          </a:p>
        </p:txBody>
      </p:sp>
      <p:cxnSp>
        <p:nvCxnSpPr>
          <p:cNvPr id="7" name="Straight Connector 6">
            <a:extLst>
              <a:ext uri="{FF2B5EF4-FFF2-40B4-BE49-F238E27FC236}">
                <a16:creationId xmlns:a16="http://schemas.microsoft.com/office/drawing/2014/main" id="{F0F6CA30-8EB4-E443-863C-3D4A1FC390AC}"/>
              </a:ext>
            </a:extLst>
          </p:cNvPr>
          <p:cNvCxnSpPr/>
          <p:nvPr/>
        </p:nvCxnSpPr>
        <p:spPr>
          <a:xfrm flipH="1">
            <a:off x="158944" y="946531"/>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pic>
        <p:nvPicPr>
          <p:cNvPr id="3" name="Picture 2">
            <a:extLst>
              <a:ext uri="{FF2B5EF4-FFF2-40B4-BE49-F238E27FC236}">
                <a16:creationId xmlns:a16="http://schemas.microsoft.com/office/drawing/2014/main" id="{813136BA-F62B-DA44-8CD2-FB55DF24A166}"/>
              </a:ext>
            </a:extLst>
          </p:cNvPr>
          <p:cNvPicPr>
            <a:picLocks noChangeAspect="1"/>
          </p:cNvPicPr>
          <p:nvPr/>
        </p:nvPicPr>
        <p:blipFill rotWithShape="1">
          <a:blip r:embed="rId2">
            <a:extLst>
              <a:ext uri="{28A0092B-C50C-407E-A947-70E740481C1C}">
                <a14:useLocalDpi xmlns:a14="http://schemas.microsoft.com/office/drawing/2010/main"/>
              </a:ext>
            </a:extLst>
          </a:blip>
          <a:srcRect/>
          <a:stretch/>
        </p:blipFill>
        <p:spPr>
          <a:xfrm>
            <a:off x="685778" y="1025554"/>
            <a:ext cx="10870104" cy="5904089"/>
          </a:xfrm>
          <a:prstGeom prst="rect">
            <a:avLst/>
          </a:prstGeom>
        </p:spPr>
      </p:pic>
    </p:spTree>
    <p:extLst>
      <p:ext uri="{BB962C8B-B14F-4D97-AF65-F5344CB8AC3E}">
        <p14:creationId xmlns:p14="http://schemas.microsoft.com/office/powerpoint/2010/main" val="641258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34A7E6E-DCBB-0742-923D-B9AA20BA9A98}"/>
              </a:ext>
            </a:extLst>
          </p:cNvPr>
          <p:cNvSpPr>
            <a:spLocks noGrp="1"/>
          </p:cNvSpPr>
          <p:nvPr>
            <p:ph type="title"/>
          </p:nvPr>
        </p:nvSpPr>
        <p:spPr>
          <a:xfrm>
            <a:off x="698500" y="-156835"/>
            <a:ext cx="10994103" cy="1325563"/>
          </a:xfrm>
        </p:spPr>
        <p:txBody>
          <a:bodyPr/>
          <a:lstStyle/>
          <a:p>
            <a:r>
              <a:rPr lang="en-US" b="1" dirty="0">
                <a:latin typeface="+mn-lt"/>
              </a:rPr>
              <a:t>Example Notification Sheet:  Close Approach</a:t>
            </a:r>
            <a:br>
              <a:rPr lang="en-US" b="1" dirty="0">
                <a:latin typeface="+mn-lt"/>
              </a:rPr>
            </a:br>
            <a:r>
              <a:rPr lang="en-US" sz="2000" b="1" dirty="0">
                <a:latin typeface="+mn-lt"/>
              </a:rPr>
              <a:t>(ESA)</a:t>
            </a:r>
          </a:p>
        </p:txBody>
      </p:sp>
      <p:cxnSp>
        <p:nvCxnSpPr>
          <p:cNvPr id="7" name="Straight Connector 6">
            <a:extLst>
              <a:ext uri="{FF2B5EF4-FFF2-40B4-BE49-F238E27FC236}">
                <a16:creationId xmlns:a16="http://schemas.microsoft.com/office/drawing/2014/main" id="{F0F6CA30-8EB4-E443-863C-3D4A1FC390AC}"/>
              </a:ext>
            </a:extLst>
          </p:cNvPr>
          <p:cNvCxnSpPr/>
          <p:nvPr/>
        </p:nvCxnSpPr>
        <p:spPr>
          <a:xfrm flipH="1">
            <a:off x="158944" y="946531"/>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pic>
        <p:nvPicPr>
          <p:cNvPr id="4" name="Picture 3">
            <a:extLst>
              <a:ext uri="{FF2B5EF4-FFF2-40B4-BE49-F238E27FC236}">
                <a16:creationId xmlns:a16="http://schemas.microsoft.com/office/drawing/2014/main" id="{84C07057-8222-0C4A-9E6C-B79F0ED543C8}"/>
              </a:ext>
            </a:extLst>
          </p:cNvPr>
          <p:cNvPicPr>
            <a:picLocks noChangeAspect="1"/>
          </p:cNvPicPr>
          <p:nvPr/>
        </p:nvPicPr>
        <p:blipFill rotWithShape="1">
          <a:blip r:embed="rId2">
            <a:extLst>
              <a:ext uri="{28A0092B-C50C-407E-A947-70E740481C1C}">
                <a14:useLocalDpi xmlns:a14="http://schemas.microsoft.com/office/drawing/2010/main"/>
              </a:ext>
            </a:extLst>
          </a:blip>
          <a:srcRect/>
          <a:stretch/>
        </p:blipFill>
        <p:spPr>
          <a:xfrm>
            <a:off x="1146622" y="1038578"/>
            <a:ext cx="10097857" cy="5819422"/>
          </a:xfrm>
          <a:prstGeom prst="rect">
            <a:avLst/>
          </a:prstGeom>
        </p:spPr>
      </p:pic>
    </p:spTree>
    <p:extLst>
      <p:ext uri="{BB962C8B-B14F-4D97-AF65-F5344CB8AC3E}">
        <p14:creationId xmlns:p14="http://schemas.microsoft.com/office/powerpoint/2010/main" val="3057219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B78EFE9-5110-694C-BF0D-56C7E5F0CDDA}"/>
              </a:ext>
            </a:extLst>
          </p:cNvPr>
          <p:cNvSpPr txBox="1">
            <a:spLocks/>
          </p:cNvSpPr>
          <p:nvPr/>
        </p:nvSpPr>
        <p:spPr>
          <a:xfrm>
            <a:off x="698500" y="-156835"/>
            <a:ext cx="1099410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Example Notification:  Close Approach</a:t>
            </a:r>
            <a:br>
              <a:rPr lang="en-US" b="1" dirty="0">
                <a:latin typeface="+mn-lt"/>
              </a:rPr>
            </a:br>
            <a:r>
              <a:rPr lang="en-US" sz="2000" b="1" dirty="0">
                <a:latin typeface="+mn-lt"/>
              </a:rPr>
              <a:t>(IAWN)</a:t>
            </a:r>
          </a:p>
        </p:txBody>
      </p:sp>
      <p:cxnSp>
        <p:nvCxnSpPr>
          <p:cNvPr id="5" name="Straight Connector 4">
            <a:extLst>
              <a:ext uri="{FF2B5EF4-FFF2-40B4-BE49-F238E27FC236}">
                <a16:creationId xmlns:a16="http://schemas.microsoft.com/office/drawing/2014/main" id="{CC5932AE-0E67-574D-BBBC-96CC5876667C}"/>
              </a:ext>
            </a:extLst>
          </p:cNvPr>
          <p:cNvCxnSpPr/>
          <p:nvPr/>
        </p:nvCxnSpPr>
        <p:spPr>
          <a:xfrm flipH="1">
            <a:off x="158944" y="946531"/>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pic>
        <p:nvPicPr>
          <p:cNvPr id="8" name="Picture 7">
            <a:extLst>
              <a:ext uri="{FF2B5EF4-FFF2-40B4-BE49-F238E27FC236}">
                <a16:creationId xmlns:a16="http://schemas.microsoft.com/office/drawing/2014/main" id="{EFFD18F5-7F28-1045-A720-46F70D281E14}"/>
              </a:ext>
            </a:extLst>
          </p:cNvPr>
          <p:cNvPicPr>
            <a:picLocks noChangeAspect="1"/>
          </p:cNvPicPr>
          <p:nvPr/>
        </p:nvPicPr>
        <p:blipFill>
          <a:blip r:embed="rId2"/>
          <a:stretch>
            <a:fillRect/>
          </a:stretch>
        </p:blipFill>
        <p:spPr>
          <a:xfrm>
            <a:off x="99551" y="1027900"/>
            <a:ext cx="12192000" cy="5830100"/>
          </a:xfrm>
          <a:prstGeom prst="rect">
            <a:avLst/>
          </a:prstGeom>
        </p:spPr>
      </p:pic>
      <p:sp>
        <p:nvSpPr>
          <p:cNvPr id="9" name="Oval 8">
            <a:extLst>
              <a:ext uri="{FF2B5EF4-FFF2-40B4-BE49-F238E27FC236}">
                <a16:creationId xmlns:a16="http://schemas.microsoft.com/office/drawing/2014/main" id="{0D9F33F2-E1C2-BA49-8F46-D961F8BE3005}"/>
              </a:ext>
            </a:extLst>
          </p:cNvPr>
          <p:cNvSpPr/>
          <p:nvPr/>
        </p:nvSpPr>
        <p:spPr>
          <a:xfrm>
            <a:off x="1964264" y="4989689"/>
            <a:ext cx="5847644" cy="202071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120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BD1BE-8AE3-8C47-A6CB-B4E2F90A27B4}"/>
              </a:ext>
            </a:extLst>
          </p:cNvPr>
          <p:cNvSpPr>
            <a:spLocks noGrp="1"/>
          </p:cNvSpPr>
          <p:nvPr>
            <p:ph type="title"/>
          </p:nvPr>
        </p:nvSpPr>
        <p:spPr>
          <a:xfrm>
            <a:off x="601133" y="1"/>
            <a:ext cx="10515600" cy="1061156"/>
          </a:xfrm>
        </p:spPr>
        <p:txBody>
          <a:bodyPr/>
          <a:lstStyle/>
          <a:p>
            <a:pPr algn="ctr"/>
            <a:r>
              <a:rPr lang="en-US" b="1" dirty="0"/>
              <a:t>Discussion</a:t>
            </a:r>
          </a:p>
        </p:txBody>
      </p:sp>
      <p:sp>
        <p:nvSpPr>
          <p:cNvPr id="3" name="Content Placeholder 2">
            <a:extLst>
              <a:ext uri="{FF2B5EF4-FFF2-40B4-BE49-F238E27FC236}">
                <a16:creationId xmlns:a16="http://schemas.microsoft.com/office/drawing/2014/main" id="{26636E01-01BD-9F4E-8A89-18F772FDA44F}"/>
              </a:ext>
            </a:extLst>
          </p:cNvPr>
          <p:cNvSpPr>
            <a:spLocks noGrp="1"/>
          </p:cNvSpPr>
          <p:nvPr>
            <p:ph idx="1"/>
          </p:nvPr>
        </p:nvSpPr>
        <p:spPr/>
        <p:txBody>
          <a:bodyPr/>
          <a:lstStyle/>
          <a:p>
            <a:r>
              <a:rPr lang="en-US" dirty="0"/>
              <a:t>Should the IAWN notification be something more than what it currently is (i.e., brief mention – and, in this case seemingly buried)?</a:t>
            </a:r>
          </a:p>
          <a:p>
            <a:r>
              <a:rPr lang="en-US" dirty="0"/>
              <a:t>Judgment call</a:t>
            </a:r>
          </a:p>
          <a:p>
            <a:r>
              <a:rPr lang="en-US" dirty="0"/>
              <a:t>Should it be more ‘journalistic?’ </a:t>
            </a:r>
          </a:p>
          <a:p>
            <a:r>
              <a:rPr lang="en-US" dirty="0"/>
              <a:t>Other considerations</a:t>
            </a:r>
          </a:p>
          <a:p>
            <a:endParaRPr lang="en-US" dirty="0"/>
          </a:p>
        </p:txBody>
      </p:sp>
      <p:cxnSp>
        <p:nvCxnSpPr>
          <p:cNvPr id="4" name="Straight Connector 3">
            <a:extLst>
              <a:ext uri="{FF2B5EF4-FFF2-40B4-BE49-F238E27FC236}">
                <a16:creationId xmlns:a16="http://schemas.microsoft.com/office/drawing/2014/main" id="{0802DFC2-B1B9-7142-BA3A-504C5BF910FB}"/>
              </a:ext>
            </a:extLst>
          </p:cNvPr>
          <p:cNvCxnSpPr/>
          <p:nvPr/>
        </p:nvCxnSpPr>
        <p:spPr>
          <a:xfrm flipH="1">
            <a:off x="79922" y="1093285"/>
            <a:ext cx="11923773" cy="0"/>
          </a:xfrm>
          <a:prstGeom prst="line">
            <a:avLst/>
          </a:prstGeom>
          <a:ln w="38100" cmpd="dbl">
            <a:solidFill>
              <a:srgbClr val="0000F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5862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11558</TotalTime>
  <Words>1433</Words>
  <Application>Microsoft Macintosh PowerPoint</Application>
  <PresentationFormat>Widescreen</PresentationFormat>
  <Paragraphs>268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Baskerville Old Face</vt:lpstr>
      <vt:lpstr>Calibri</vt:lpstr>
      <vt:lpstr>Calibri Light</vt:lpstr>
      <vt:lpstr>Mangal</vt:lpstr>
      <vt:lpstr>Office Theme</vt:lpstr>
      <vt:lpstr>SMPAG/IAWN Work Item 5.6</vt:lpstr>
      <vt:lpstr>SMPAG Work Items</vt:lpstr>
      <vt:lpstr>PowerPoint Presentation</vt:lpstr>
      <vt:lpstr>PowerPoint Presentation</vt:lpstr>
      <vt:lpstr>Example Notification Sheet:  Close Approach (NASA)</vt:lpstr>
      <vt:lpstr>Example Notification Sheet:  Close Approach (ESA)</vt:lpstr>
      <vt:lpstr>Example Notification Sheet:  Close Approach (ESA)</vt:lpstr>
      <vt:lpstr>PowerPoint Presentation</vt:lpstr>
      <vt:lpstr>Discussion</vt:lpstr>
      <vt:lpstr>Level 1 Alert  ( ≥ 1% probability of impact)</vt:lpstr>
      <vt:lpstr>Example Alert Level 1 Message</vt:lpstr>
      <vt:lpstr>PowerPoint Presentation</vt:lpstr>
      <vt:lpstr>PowerPoint Presentation</vt:lpstr>
      <vt:lpstr>Discussion</vt:lpstr>
      <vt:lpstr>Level 2 Alert  ( &gt; 10% probability of impact)</vt:lpstr>
      <vt:lpstr>Level 2 Impact Alert (con’t)  ( &gt; 10% probability of impact)</vt:lpstr>
      <vt:lpstr>Discussion</vt:lpstr>
      <vt:lpstr>Example Alert Level 2 Message</vt:lpstr>
      <vt:lpstr>Level 3 Impact Alert  (Preparation for Impact)</vt:lpstr>
      <vt:lpstr>Example Alert Level 3 Impact Message</vt:lpstr>
      <vt:lpstr>Discussion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Landis, Rob R. (JSC-XI411)</dc:creator>
  <cp:lastModifiedBy>Landis, Rob R. (JSC-XI411)</cp:lastModifiedBy>
  <cp:revision>20</cp:revision>
  <dcterms:created xsi:type="dcterms:W3CDTF">2019-04-02T01:59:40Z</dcterms:created>
  <dcterms:modified xsi:type="dcterms:W3CDTF">2019-04-27T10:25:47Z</dcterms:modified>
</cp:coreProperties>
</file>