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4226" r:id="rId1"/>
  </p:sldMasterIdLst>
  <p:notesMasterIdLst>
    <p:notesMasterId r:id="rId3"/>
  </p:notesMasterIdLst>
  <p:handoutMasterIdLst>
    <p:handoutMasterId r:id="rId4"/>
  </p:handoutMasterIdLst>
  <p:sldIdLst>
    <p:sldId id="821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">
          <p15:clr>
            <a:srgbClr val="A4A3A4"/>
          </p15:clr>
        </p15:guide>
        <p15:guide id="2" pos="495">
          <p15:clr>
            <a:srgbClr val="A4A3A4"/>
          </p15:clr>
        </p15:guide>
        <p15:guide id="3" orient="horz" pos="2803">
          <p15:clr>
            <a:srgbClr val="A4A3A4"/>
          </p15:clr>
        </p15:guide>
        <p15:guide id="4" orient="horz" pos="2794">
          <p15:clr>
            <a:srgbClr val="A4A3A4"/>
          </p15:clr>
        </p15:guide>
        <p15:guide id="5" pos="55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CE6569"/>
    <a:srgbClr val="213F68"/>
    <a:srgbClr val="9EB180"/>
    <a:srgbClr val="B8F0DB"/>
    <a:srgbClr val="F4FC7F"/>
    <a:srgbClr val="779EBD"/>
    <a:srgbClr val="650100"/>
    <a:srgbClr val="18C4F7"/>
    <a:srgbClr val="E4A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86544" autoAdjust="0"/>
  </p:normalViewPr>
  <p:slideViewPr>
    <p:cSldViewPr snapToGrid="0">
      <p:cViewPr varScale="1">
        <p:scale>
          <a:sx n="97" d="100"/>
          <a:sy n="97" d="100"/>
        </p:scale>
        <p:origin x="1224" y="84"/>
      </p:cViewPr>
      <p:guideLst>
        <p:guide orient="horz" pos="419"/>
        <p:guide pos="495"/>
        <p:guide orient="horz" pos="2803"/>
        <p:guide orient="horz" pos="2794"/>
        <p:guide pos="5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434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08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197" y="0"/>
            <a:ext cx="3037207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71"/>
            <a:ext cx="3037208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197" y="8832071"/>
            <a:ext cx="3037207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a typeface="ＭＳ Ｐゴシック" charset="-128"/>
              </a:defRPr>
            </a:lvl1pPr>
          </a:lstStyle>
          <a:p>
            <a:pPr>
              <a:defRPr/>
            </a:pPr>
            <a:fld id="{BCF209AB-327B-4EF9-B160-FF9A8A6DF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78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08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197" y="0"/>
            <a:ext cx="3037207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4" y="4416839"/>
            <a:ext cx="5141592" cy="41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071"/>
            <a:ext cx="3037208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197" y="8832071"/>
            <a:ext cx="3037207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7C39EE72-446C-4E89-9D84-E30D697F6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7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9EE72-446C-4E89-9D84-E30D697F6F6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902711E2-22B5-4A11-9C15-C67BBBC45D28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134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l NA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4898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04386" y="6483349"/>
            <a:ext cx="787725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9/16/14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7534" y="6483349"/>
            <a:ext cx="4588933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The technical data in this document is controlled under the U.S. Export Regulations; release to foreign persons may require an export authorization.  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49"/>
            <a:ext cx="1132449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001888" y="1297172"/>
            <a:ext cx="7684911" cy="494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00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387" y="6483355"/>
            <a:ext cx="88650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55"/>
            <a:ext cx="1132449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4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71450" y="6523038"/>
            <a:ext cx="489585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06971" y="6596063"/>
            <a:ext cx="508455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9DB952-D2FF-471F-897E-1437345C8095}" type="slidenum">
              <a:rPr lang="en-US" altLang="en-US"/>
              <a:pPr/>
              <a:t>‹#›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813550" y="6597650"/>
            <a:ext cx="762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095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mes_B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0556"/>
            <a:ext cx="2133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FFFFFF"/>
                </a:solidFill>
                <a:ea typeface="+mn-ea"/>
              </a:defRPr>
            </a:lvl1pPr>
          </a:lstStyle>
          <a:p>
            <a:fld id="{33D804BE-5198-2946-A7CF-1560F12F4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248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7" y="1165225"/>
            <a:ext cx="875665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fld id="{1A91A39F-11B5-9847-AA17-E654CBC879A1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4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9" r:id="rId2"/>
    <p:sldLayoutId id="2147484231" r:id="rId3"/>
    <p:sldLayoutId id="2147484232" r:id="rId4"/>
    <p:sldLayoutId id="2147484254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 Narrow"/>
          <a:ea typeface="+mj-ea"/>
          <a:cs typeface="Arial Narrow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1746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515938" indent="-233363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  <a:ea typeface="+mn-ea"/>
        </a:defRPr>
      </a:lvl2pPr>
      <a:lvl3pPr marL="739775" indent="-166688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FFFFFF"/>
          </a:solidFill>
          <a:latin typeface="+mn-lt"/>
          <a:ea typeface="+mn-ea"/>
        </a:defRPr>
      </a:lvl3pPr>
      <a:lvl4pPr marL="1089025" indent="-233363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FFFFFF"/>
          </a:solidFill>
          <a:latin typeface="+mn-lt"/>
          <a:ea typeface="+mn-ea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1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35253"/>
            <a:ext cx="9144000" cy="896112"/>
            <a:chOff x="0" y="273353"/>
            <a:chExt cx="9144000" cy="896112"/>
          </a:xfrm>
        </p:grpSpPr>
        <p:sp>
          <p:nvSpPr>
            <p:cNvPr id="11" name="Rectangle 10"/>
            <p:cNvSpPr/>
            <p:nvPr/>
          </p:nvSpPr>
          <p:spPr>
            <a:xfrm>
              <a:off x="0" y="273353"/>
              <a:ext cx="9144000" cy="895048"/>
            </a:xfrm>
            <a:prstGeom prst="rect">
              <a:avLst/>
            </a:prstGeom>
            <a:solidFill>
              <a:srgbClr val="0D22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91938" y="273353"/>
              <a:ext cx="6852062" cy="896112"/>
            </a:xfrm>
            <a:prstGeom prst="rect">
              <a:avLst/>
            </a:prstGeom>
            <a:solidFill>
              <a:srgbClr val="213F68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000" b="1" dirty="0" smtClean="0">
                  <a:latin typeface="+mj-lt"/>
                </a:rPr>
                <a:t>Michigan Bolide and Meteorites</a:t>
              </a:r>
              <a:endParaRPr lang="en-US" sz="4000" b="1" dirty="0">
                <a:latin typeface="+mj-l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" t="-3553"/>
          <a:stretch/>
        </p:blipFill>
        <p:spPr>
          <a:xfrm>
            <a:off x="0" y="1064627"/>
            <a:ext cx="6020073" cy="3379009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212551" flipH="1">
            <a:off x="2484513" y="1101406"/>
            <a:ext cx="719879" cy="4759291"/>
          </a:xfrm>
          <a:prstGeom prst="arc">
            <a:avLst>
              <a:gd name="adj1" fmla="val 16373727"/>
              <a:gd name="adj2" fmla="val 0"/>
            </a:avLst>
          </a:prstGeom>
          <a:ln>
            <a:solidFill>
              <a:srgbClr val="FFC000"/>
            </a:solidFill>
          </a:ln>
          <a:effectLst>
            <a:glow rad="63500">
              <a:srgbClr val="FFC000">
                <a:alpha val="40000"/>
              </a:srgbClr>
            </a:glow>
            <a:outerShdw blurRad="50800" dist="50800" dir="5400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148" y="4436090"/>
            <a:ext cx="3916188" cy="24415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65143" y="1333041"/>
            <a:ext cx="2935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On 16 January 2018 at </a:t>
            </a:r>
            <a:r>
              <a:rPr lang="en-US" sz="1500" dirty="0" smtClean="0"/>
              <a:t>08</a:t>
            </a:r>
            <a:r>
              <a:rPr lang="en-US" sz="1500" dirty="0" smtClean="0"/>
              <a:t>:08:28 PM EST, </a:t>
            </a:r>
            <a:r>
              <a:rPr lang="en-US" sz="1500" dirty="0" smtClean="0"/>
              <a:t>the skies over southern Michigan were set ablaze when </a:t>
            </a:r>
            <a:r>
              <a:rPr lang="en-US" sz="1500" dirty="0" smtClean="0"/>
              <a:t>a </a:t>
            </a:r>
            <a:r>
              <a:rPr lang="en-US" sz="1500" dirty="0" smtClean="0"/>
              <a:t>meteoroid </a:t>
            </a:r>
            <a:r>
              <a:rPr lang="en-US" sz="1500" dirty="0" smtClean="0"/>
              <a:t>approximately 2 meters in size ripped </a:t>
            </a:r>
            <a:r>
              <a:rPr lang="en-US" sz="1500" dirty="0" smtClean="0"/>
              <a:t>through the atmosphere.  </a:t>
            </a:r>
            <a:endParaRPr lang="en-US" sz="15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426875" y="1492990"/>
            <a:ext cx="4810" cy="176474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83ba4f8-80a0-4874-9941-445529309563@mai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736"/>
          <a:stretch/>
        </p:blipFill>
        <p:spPr bwMode="auto">
          <a:xfrm>
            <a:off x="806" y="4160800"/>
            <a:ext cx="5199391" cy="26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405757">
            <a:off x="348010" y="5120126"/>
            <a:ext cx="4281727" cy="712019"/>
          </a:xfrm>
          <a:prstGeom prst="ellipse">
            <a:avLst/>
          </a:prstGeom>
          <a:noFill/>
          <a:ln w="12700">
            <a:solidFill>
              <a:srgbClr val="CE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8434581">
            <a:off x="4397407" y="5819667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U.S. 23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816" y="6389499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8 Mile Rd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9855" y="4133787"/>
            <a:ext cx="3112789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smtClean="0">
                <a:solidFill>
                  <a:srgbClr val="002060"/>
                </a:solidFill>
              </a:rPr>
              <a:t>Strewn field (as indicated by NEXTRAD </a:t>
            </a:r>
          </a:p>
          <a:p>
            <a:r>
              <a:rPr lang="en-US" sz="1150" b="1" dirty="0" smtClean="0">
                <a:solidFill>
                  <a:srgbClr val="002060"/>
                </a:solidFill>
              </a:rPr>
              <a:t>S-band Doppler and </a:t>
            </a:r>
            <a:r>
              <a:rPr lang="en-US" sz="1150" b="1" dirty="0" smtClean="0">
                <a:solidFill>
                  <a:srgbClr val="002060"/>
                </a:solidFill>
              </a:rPr>
              <a:t>air traffic control</a:t>
            </a:r>
            <a:r>
              <a:rPr lang="en-US" sz="1150" b="1" dirty="0" smtClean="0">
                <a:solidFill>
                  <a:srgbClr val="002060"/>
                </a:solidFill>
              </a:rPr>
              <a:t> </a:t>
            </a:r>
            <a:r>
              <a:rPr lang="en-US" sz="1150" b="1" dirty="0" smtClean="0">
                <a:solidFill>
                  <a:srgbClr val="002060"/>
                </a:solidFill>
              </a:rPr>
              <a:t>radar from </a:t>
            </a:r>
            <a:r>
              <a:rPr lang="en-US" sz="1150" b="1" dirty="0" smtClean="0">
                <a:solidFill>
                  <a:srgbClr val="002060"/>
                </a:solidFill>
              </a:rPr>
              <a:t>the Detroit </a:t>
            </a:r>
            <a:r>
              <a:rPr lang="en-US" sz="1150" b="1" dirty="0" smtClean="0">
                <a:solidFill>
                  <a:srgbClr val="002060"/>
                </a:solidFill>
              </a:rPr>
              <a:t>Metro Airport).  Many meteorites were recovered on Hamburg &amp; </a:t>
            </a:r>
            <a:r>
              <a:rPr lang="en-US" sz="1150" b="1" dirty="0" smtClean="0">
                <a:solidFill>
                  <a:srgbClr val="002060"/>
                </a:solidFill>
              </a:rPr>
              <a:t>Strawberry </a:t>
            </a:r>
            <a:r>
              <a:rPr lang="en-US" sz="1150" b="1" dirty="0" smtClean="0">
                <a:solidFill>
                  <a:srgbClr val="002060"/>
                </a:solidFill>
              </a:rPr>
              <a:t>Lakes.</a:t>
            </a:r>
            <a:endParaRPr lang="en-US" sz="1150" b="1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1804" y="4195320"/>
            <a:ext cx="0" cy="27047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3253" y="4215424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North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395123">
            <a:off x="4602408" y="5964001"/>
            <a:ext cx="872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Whitmore </a:t>
            </a:r>
          </a:p>
          <a:p>
            <a:r>
              <a:rPr lang="en-US" sz="1100" b="1" dirty="0" smtClean="0"/>
              <a:t>Lake</a:t>
            </a:r>
            <a:endParaRPr lang="en-US" sz="11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210858" y="4235210"/>
            <a:ext cx="675574" cy="261610"/>
          </a:xfrm>
          <a:prstGeom prst="straightConnector1">
            <a:avLst/>
          </a:prstGeom>
          <a:ln>
            <a:solidFill>
              <a:srgbClr val="004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264104">
            <a:off x="1154346" y="4104968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rgbClr val="004C22"/>
                </a:solidFill>
              </a:rPr>
              <a:t>       to</a:t>
            </a:r>
          </a:p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rgbClr val="004C22"/>
                </a:solidFill>
              </a:rPr>
              <a:t> East Lansing</a:t>
            </a:r>
            <a:endParaRPr lang="en-US" sz="1200" b="1" i="1" dirty="0">
              <a:solidFill>
                <a:srgbClr val="004C22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rot="20587233">
            <a:off x="2256275" y="1652794"/>
            <a:ext cx="432179" cy="317034"/>
          </a:xfrm>
          <a:prstGeom prst="arc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TextBox 1023"/>
          <p:cNvSpPr txBox="1"/>
          <p:nvPr/>
        </p:nvSpPr>
        <p:spPr>
          <a:xfrm rot="404584">
            <a:off x="2411831" y="1449741"/>
            <a:ext cx="359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</a:rPr>
              <a:t>21</a:t>
            </a:r>
            <a:r>
              <a:rPr lang="en-US" sz="900" b="1" baseline="30000" dirty="0" smtClean="0">
                <a:solidFill>
                  <a:srgbClr val="FFFF00"/>
                </a:solidFill>
              </a:rPr>
              <a:t>o</a:t>
            </a:r>
            <a:endParaRPr lang="en-US" sz="900" b="1" baseline="30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345" y="1344687"/>
            <a:ext cx="208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FF00"/>
                </a:solidFill>
              </a:rPr>
              <a:t>The incoming trajectory was 21 degrees from zenith.</a:t>
            </a:r>
            <a:endParaRPr lang="en-US" sz="1200" b="1" i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05824" y="4401018"/>
            <a:ext cx="41768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chemeClr val="tx2"/>
                </a:solidFill>
              </a:rPr>
              <a:t>Based on the local final trajectory to the Earth, an </a:t>
            </a:r>
            <a:r>
              <a:rPr lang="en-US" sz="1050" b="1" i="1" dirty="0" err="1" smtClean="0">
                <a:solidFill>
                  <a:schemeClr val="tx2"/>
                </a:solidFill>
              </a:rPr>
              <a:t>approxi</a:t>
            </a:r>
            <a:r>
              <a:rPr lang="en-US" sz="1050" b="1" i="1" dirty="0" smtClean="0">
                <a:solidFill>
                  <a:schemeClr val="tx2"/>
                </a:solidFill>
              </a:rPr>
              <a:t>-mate orbit indicates the meteoroid’s final orbit crossed the paths of Earth and Mars</a:t>
            </a:r>
            <a:endParaRPr lang="en-US" sz="1050" b="1" i="1" dirty="0">
              <a:solidFill>
                <a:schemeClr val="tx2"/>
              </a:solidFill>
            </a:endParaRPr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2" y="5407683"/>
            <a:ext cx="1243991" cy="10646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71455" y="5610165"/>
            <a:ext cx="18006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bg1"/>
                </a:solidFill>
              </a:rPr>
              <a:t>Bolide as </a:t>
            </a:r>
          </a:p>
          <a:p>
            <a:r>
              <a:rPr lang="en-US" sz="1100" b="1" i="1" dirty="0" smtClean="0">
                <a:solidFill>
                  <a:schemeClr val="bg1"/>
                </a:solidFill>
              </a:rPr>
              <a:t>seen from a </a:t>
            </a:r>
          </a:p>
          <a:p>
            <a:r>
              <a:rPr lang="en-US" sz="1100" b="1" i="1" dirty="0" smtClean="0">
                <a:solidFill>
                  <a:schemeClr val="bg1"/>
                </a:solidFill>
              </a:rPr>
              <a:t>home security camera from Zeeland, 120 miles west of the fall.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790" y="1118936"/>
            <a:ext cx="2475161" cy="33134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5925" y="1143177"/>
            <a:ext cx="913626" cy="9860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" y="266097"/>
            <a:ext cx="2342206" cy="8684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43331" y="2187010"/>
            <a:ext cx="1557619" cy="2187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3648" y="2187859"/>
            <a:ext cx="1672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Todd </a:t>
            </a:r>
            <a:r>
              <a:rPr lang="en-US" sz="1200" b="1" dirty="0" err="1" smtClean="0">
                <a:solidFill>
                  <a:schemeClr val="bg1"/>
                </a:solidFill>
              </a:rPr>
              <a:t>Slisher</a:t>
            </a:r>
            <a:r>
              <a:rPr lang="en-US" sz="1200" b="1" dirty="0" smtClean="0">
                <a:solidFill>
                  <a:schemeClr val="bg1"/>
                </a:solidFill>
              </a:rPr>
              <a:t>, the director of </a:t>
            </a:r>
            <a:r>
              <a:rPr lang="en-US" sz="1200" b="1" dirty="0" err="1" smtClean="0">
                <a:solidFill>
                  <a:schemeClr val="bg1"/>
                </a:solidFill>
              </a:rPr>
              <a:t>Longway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Planetarium, led teams that </a:t>
            </a:r>
            <a:r>
              <a:rPr lang="en-US" sz="1200" b="1" dirty="0" err="1" smtClean="0">
                <a:solidFill>
                  <a:schemeClr val="bg1"/>
                </a:solidFill>
              </a:rPr>
              <a:t>ulti-mately</a:t>
            </a:r>
            <a:r>
              <a:rPr lang="en-US" sz="1200" b="1" dirty="0" smtClean="0">
                <a:solidFill>
                  <a:schemeClr val="bg1"/>
                </a:solidFill>
              </a:rPr>
              <a:t> recovered 8 meteorites.  One of which was pre-served in a freezer and arrived last week at JSC’s ARES lab for further study.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&amp;N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Fronti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Arial Narrow</vt:lpstr>
      <vt:lpstr>Times</vt:lpstr>
      <vt:lpstr>Times New Roman</vt:lpstr>
      <vt:lpstr>ヒラギノ角ゴ Pro W3</vt:lpstr>
      <vt:lpstr>D&amp;NF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Mission Directorate</dc:title>
  <dc:subject>NAS Committee on Large Strategic NASA Science Missions</dc:subject>
  <dc:creator/>
  <cp:keywords>SMD, missions, large, strategic</cp:keywords>
  <dc:description/>
  <cp:lastModifiedBy/>
  <cp:revision>1</cp:revision>
  <cp:lastPrinted>2012-02-09T18:04:11Z</cp:lastPrinted>
  <dcterms:created xsi:type="dcterms:W3CDTF">2012-02-28T14:53:04Z</dcterms:created>
  <dcterms:modified xsi:type="dcterms:W3CDTF">2018-02-05T15:01:46Z</dcterms:modified>
  <cp:category>presentations-AA</cp:category>
</cp:coreProperties>
</file>