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356" r:id="rId3"/>
    <p:sldId id="344" r:id="rId4"/>
    <p:sldId id="355" r:id="rId5"/>
    <p:sldId id="350" r:id="rId6"/>
    <p:sldId id="353" r:id="rId7"/>
    <p:sldId id="352" r:id="rId8"/>
    <p:sldId id="354" r:id="rId9"/>
    <p:sldId id="349" r:id="rId10"/>
    <p:sldId id="345" r:id="rId11"/>
    <p:sldId id="257" r:id="rId12"/>
    <p:sldId id="346" r:id="rId13"/>
    <p:sldId id="357" r:id="rId14"/>
    <p:sldId id="258" r:id="rId15"/>
    <p:sldId id="358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50"/>
    <p:restoredTop sz="94674"/>
  </p:normalViewPr>
  <p:slideViewPr>
    <p:cSldViewPr snapToGrid="0" snapToObjects="1">
      <p:cViewPr>
        <p:scale>
          <a:sx n="145" d="100"/>
          <a:sy n="145" d="100"/>
        </p:scale>
        <p:origin x="-848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E87AB8-6FA3-3145-B09D-299C5EF445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7B7494-AE2E-EC4B-8705-66EB0D3E75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A9BFBC-3330-A44D-B1EB-85A2244EF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A8125-ADFC-2645-949A-E3C041DF565C}" type="datetimeFigureOut">
              <a:rPr lang="en-US" smtClean="0"/>
              <a:t>9/22/20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3126A3-D29A-9647-BB23-ED86A282B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815783-B96E-E84C-98F5-183329D4B1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D8B42-9318-D04C-9329-52CD484D51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3887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BFE81C-188B-C841-98DC-085D1E8474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E707D30-46AD-6748-8481-7CB688A5EC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0727E6-7B82-5E46-8423-5A80B0F6A6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A8125-ADFC-2645-949A-E3C041DF565C}" type="datetimeFigureOut">
              <a:rPr lang="en-US" smtClean="0"/>
              <a:t>9/22/20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B032B3-4844-0D42-A7A8-38BA510167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09969B-CC24-CC47-8BCB-43C2DCD4F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D8B42-9318-D04C-9329-52CD484D51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6005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46607DA-2A7E-C14A-82C9-94E6B0FA97C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CFAD855-7462-5343-B39F-8608CAF037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371B0D-CAAB-EC41-B31B-EC1BD6D7D8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A8125-ADFC-2645-949A-E3C041DF565C}" type="datetimeFigureOut">
              <a:rPr lang="en-US" smtClean="0"/>
              <a:t>9/22/20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8DA528-B8C7-454B-9ADE-A259ABFF65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02BDAC-8B90-1C4D-B4DE-6330643968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D8B42-9318-D04C-9329-52CD484D51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387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31EE0A-2CFD-B34F-B58E-169C86555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91A21C-E439-C84D-993C-7FF2667044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0187CC-4F15-5C43-9B81-FE2C027968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A8125-ADFC-2645-949A-E3C041DF565C}" type="datetimeFigureOut">
              <a:rPr lang="en-US" smtClean="0"/>
              <a:t>9/22/20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62ED1C-16B6-E04F-A6DE-CBBC1391DD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3C1A95-B8A7-0B49-9561-9136E1794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D8B42-9318-D04C-9329-52CD484D51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06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83DE8F-6FDB-F04D-9B65-426630F7CD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4E1AD7-FD1B-4940-8F58-A85EAD0F67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2E7429-D442-9D43-A0FE-E18451DBAD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A8125-ADFC-2645-949A-E3C041DF565C}" type="datetimeFigureOut">
              <a:rPr lang="en-US" smtClean="0"/>
              <a:t>9/22/20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CC9133-4FE7-324B-A816-BFA9F151B6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27193A-D735-A343-B0BB-A778E82903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D8B42-9318-D04C-9329-52CD484D51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044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F90FE-EA2E-074E-A03D-8FD0DB5285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7FB7AD-4431-D04A-9895-563A7952C5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812BAB-4649-F541-B387-377AA27AF9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AD6982-A263-DC47-8D9D-20EEB3E014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A8125-ADFC-2645-949A-E3C041DF565C}" type="datetimeFigureOut">
              <a:rPr lang="en-US" smtClean="0"/>
              <a:t>9/22/20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53627A-FCB7-1D46-B62B-A2EBBA1A44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B1B0BF-8196-D940-B944-F03343C9ED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D8B42-9318-D04C-9329-52CD484D51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6775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CA27CE-6BF3-A14F-A2BE-D68764084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7A3481-D72C-FF4A-927A-D0E7D01AC2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EB9624-5767-644C-A444-BCBD6DC2BD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1F3A6E-E10E-3641-A12D-92B63ECFA6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027384B-1BB5-4C49-9347-3441D75AA5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118D7CA-3110-4549-BE68-3E5D441841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A8125-ADFC-2645-949A-E3C041DF565C}" type="datetimeFigureOut">
              <a:rPr lang="en-US" smtClean="0"/>
              <a:t>9/22/20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4F088B8-AD86-9247-8BDE-DCFB0A35AD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BE42AB6-DBB9-A74C-AC56-06EFACA87C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D8B42-9318-D04C-9329-52CD484D51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6952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5ACFEC-B869-754D-8D9A-0BEDF3DD55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E00003A-2DE3-7D4A-9183-6348E87BF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A8125-ADFC-2645-949A-E3C041DF565C}" type="datetimeFigureOut">
              <a:rPr lang="en-US" smtClean="0"/>
              <a:t>9/22/20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8DB8B3-7105-6B47-8DDE-0B272532DE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D42D11-AA20-9440-9619-25F3633EC3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D8B42-9318-D04C-9329-52CD484D51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5403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14C09EE-66DD-0444-8A05-14C5E19FF8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A8125-ADFC-2645-949A-E3C041DF565C}" type="datetimeFigureOut">
              <a:rPr lang="en-US" smtClean="0"/>
              <a:t>9/22/20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08457E9-CFF8-2A4C-85C9-C235629A14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346B45-AD68-594F-A1B5-CA26B7C4A6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D8B42-9318-D04C-9329-52CD484D51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0281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D7604D-D24B-1948-A188-1B940A7963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CD4E65-DDBC-264E-98F0-178320792C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CF67FB-4656-814B-829C-C3ABB913CE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7532DC-9980-104F-A7E6-053F7D9D6C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A8125-ADFC-2645-949A-E3C041DF565C}" type="datetimeFigureOut">
              <a:rPr lang="en-US" smtClean="0"/>
              <a:t>9/22/20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2FC4DC-7E48-5C4B-8AE6-971AC6DB9B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43E01B-8EF3-E041-90BD-8D375B4B8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D8B42-9318-D04C-9329-52CD484D51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252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848076-629D-CF4A-9C65-579DB3A667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88FDE11-EB63-A54D-950B-36FED5EF02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60A8F3-C686-764B-A6EB-BC9D8E544D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351ACB-8192-0B43-BCB4-7ACDE87B75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A8125-ADFC-2645-949A-E3C041DF565C}" type="datetimeFigureOut">
              <a:rPr lang="en-US" smtClean="0"/>
              <a:t>9/22/20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25F331-7BA7-8041-93C7-730178D79A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698CAC-E992-A643-8F1E-A11EE97AD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D8B42-9318-D04C-9329-52CD484D51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5559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6EF990F-513E-8C41-8C84-57A3C87CD0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DA15C4-9E2B-0F49-984A-60783FD40F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AA092B-33AD-C441-ADFE-262AAD1A92C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BA8125-ADFC-2645-949A-E3C041DF565C}" type="datetimeFigureOut">
              <a:rPr lang="en-US" smtClean="0"/>
              <a:t>9/22/20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5DA08D-FB26-CC4F-93BF-AE89E308D9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640EEA-13CD-404C-B48A-B1D356D2F5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0D8B42-9318-D04C-9329-52CD484D51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654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8DB487-46EE-804B-85C5-470633258D5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err="1">
                <a:latin typeface="Athelas" panose="02000503000000020003" pitchFamily="2" charset="77"/>
              </a:rPr>
              <a:t>IAWN.net</a:t>
            </a:r>
            <a:r>
              <a:rPr lang="en-US" b="1" dirty="0">
                <a:latin typeface="Athelas" panose="02000503000000020003" pitchFamily="2" charset="77"/>
              </a:rPr>
              <a:t> and the IAWN Campaigns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5498870-2A42-5E41-8141-3B7E09340D6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G. Bauer, E. Warner, T. Farnham (UMD), T. Spahr (NEO Sciences), V. Reddy (U of A), M. Kelley (NASA HQ)</a:t>
            </a:r>
          </a:p>
        </p:txBody>
      </p:sp>
    </p:spTree>
    <p:extLst>
      <p:ext uri="{BB962C8B-B14F-4D97-AF65-F5344CB8AC3E}">
        <p14:creationId xmlns:p14="http://schemas.microsoft.com/office/powerpoint/2010/main" val="29561965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B2AF6B2-C371-8F47-8A15-D8FD50190C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4921" y="0"/>
            <a:ext cx="10146082" cy="676405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268F8FF-0872-764B-98A1-3B39308407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9496" y="3015517"/>
            <a:ext cx="4012504" cy="384248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7AD4AD3-C925-534E-9149-816FB9E55F22}"/>
              </a:ext>
            </a:extLst>
          </p:cNvPr>
          <p:cNvSpPr txBox="1"/>
          <p:nvPr/>
        </p:nvSpPr>
        <p:spPr>
          <a:xfrm>
            <a:off x="2079320" y="375780"/>
            <a:ext cx="6237962" cy="526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C000"/>
                </a:solidFill>
                <a:latin typeface="Athelas" panose="02000503000000020003" pitchFamily="2" charset="77"/>
              </a:rPr>
              <a:t>99942 Apophis, 2029 Close Approach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5441ECE-4A93-5B4E-A366-0AEA67CA61CD}"/>
              </a:ext>
            </a:extLst>
          </p:cNvPr>
          <p:cNvSpPr txBox="1"/>
          <p:nvPr/>
        </p:nvSpPr>
        <p:spPr>
          <a:xfrm>
            <a:off x="313151" y="6062597"/>
            <a:ext cx="2893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2">
                    <a:lumMod val="90000"/>
                  </a:schemeClr>
                </a:solidFill>
              </a:rPr>
              <a:t>2029-04-14 11:00 UTC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EC6F067-FA67-4146-A869-82ED6C3E8B1F}"/>
              </a:ext>
            </a:extLst>
          </p:cNvPr>
          <p:cNvSpPr txBox="1"/>
          <p:nvPr/>
        </p:nvSpPr>
        <p:spPr>
          <a:xfrm>
            <a:off x="6713810" y="6531378"/>
            <a:ext cx="116937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err="1">
                <a:solidFill>
                  <a:srgbClr val="FFFF00"/>
                </a:solidFill>
              </a:rPr>
              <a:t>Brozovic</a:t>
            </a:r>
            <a:r>
              <a:rPr lang="en-US" sz="1000" dirty="0">
                <a:solidFill>
                  <a:srgbClr val="FFFF00"/>
                </a:solidFill>
              </a:rPr>
              <a:t> et al 2018</a:t>
            </a:r>
          </a:p>
        </p:txBody>
      </p:sp>
    </p:spTree>
    <p:extLst>
      <p:ext uri="{BB962C8B-B14F-4D97-AF65-F5344CB8AC3E}">
        <p14:creationId xmlns:p14="http://schemas.microsoft.com/office/powerpoint/2010/main" val="42491293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A3FA48-FBB1-654D-96AE-613C856364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Apophis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67CE84-2757-C643-954E-7DEC967FDB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Interesting object due to impact risk following its discovery</a:t>
            </a:r>
          </a:p>
          <a:p>
            <a:r>
              <a:rPr lang="en-US" dirty="0"/>
              <a:t>These risks have been largely eliminated by additional observations </a:t>
            </a:r>
          </a:p>
          <a:p>
            <a:r>
              <a:rPr lang="en-US" dirty="0"/>
              <a:t>Size: 450x170 meters; Rotation period: ~30.4 hours (tumbling)</a:t>
            </a:r>
          </a:p>
          <a:p>
            <a:r>
              <a:rPr lang="en-US" dirty="0"/>
              <a:t>Closest approach on April 13, 2029 at a distance of 31,000 km</a:t>
            </a:r>
          </a:p>
          <a:p>
            <a:r>
              <a:rPr lang="en-US" dirty="0"/>
              <a:t>Spacecraft mission concepts and extended missions have been proposed.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77777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535A5BE-D5E0-974B-9603-CAF2326DDC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879" y="899001"/>
            <a:ext cx="8615819" cy="574387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268F8FF-0872-764B-98A1-3B39308407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9496" y="3015517"/>
            <a:ext cx="4012504" cy="384248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7AD4AD3-C925-534E-9149-816FB9E55F22}"/>
              </a:ext>
            </a:extLst>
          </p:cNvPr>
          <p:cNvSpPr txBox="1"/>
          <p:nvPr/>
        </p:nvSpPr>
        <p:spPr>
          <a:xfrm>
            <a:off x="2079320" y="375781"/>
            <a:ext cx="59373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C000"/>
                </a:solidFill>
                <a:latin typeface="Athelas" panose="02000503000000020003" pitchFamily="2" charset="77"/>
              </a:rPr>
              <a:t>99942 Apophis, 2021 Close Approach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5441ECE-4A93-5B4E-A366-0AEA67CA61CD}"/>
              </a:ext>
            </a:extLst>
          </p:cNvPr>
          <p:cNvSpPr txBox="1"/>
          <p:nvPr/>
        </p:nvSpPr>
        <p:spPr>
          <a:xfrm>
            <a:off x="313151" y="6062597"/>
            <a:ext cx="2893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2">
                    <a:lumMod val="90000"/>
                  </a:schemeClr>
                </a:solidFill>
              </a:rPr>
              <a:t>2029-03-06 01:00 UTC</a:t>
            </a:r>
          </a:p>
        </p:txBody>
      </p:sp>
    </p:spTree>
    <p:extLst>
      <p:ext uri="{BB962C8B-B14F-4D97-AF65-F5344CB8AC3E}">
        <p14:creationId xmlns:p14="http://schemas.microsoft.com/office/powerpoint/2010/main" val="16811322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A3FA48-FBB1-654D-96AE-613C856364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Apophis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67CE84-2757-C643-954E-7DEC967FDB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Interesting object due to impact risk following its discovery</a:t>
            </a:r>
          </a:p>
          <a:p>
            <a:r>
              <a:rPr lang="en-US" dirty="0"/>
              <a:t>These risks have been largely eliminated by additional observations </a:t>
            </a:r>
          </a:p>
          <a:p>
            <a:r>
              <a:rPr lang="en-US" dirty="0"/>
              <a:t>Size: 450x170 meters; Rotation period: ~30.4 hours (tumbling)</a:t>
            </a:r>
          </a:p>
          <a:p>
            <a:r>
              <a:rPr lang="en-US" dirty="0"/>
              <a:t>Closest approach on April 13, 2029 at a distance of 31,000 km</a:t>
            </a:r>
          </a:p>
          <a:p>
            <a:r>
              <a:rPr lang="en-US" dirty="0"/>
              <a:t>Spacecraft mission concepts and extended missions have been proposed. </a:t>
            </a:r>
          </a:p>
          <a:p>
            <a:r>
              <a:rPr lang="en-US" dirty="0"/>
              <a:t>Has a close flyby of the Earth in March 06 2021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(CA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dist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~0.11 AU)</a:t>
            </a:r>
            <a:r>
              <a:rPr lang="en-US" dirty="0"/>
              <a:t>.</a:t>
            </a:r>
          </a:p>
          <a:p>
            <a:r>
              <a:rPr lang="en-US" dirty="0"/>
              <a:t>Makes for an iconic target for global planetary defense exercise.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16894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map&#10;&#10;Description automatically generated">
            <a:extLst>
              <a:ext uri="{FF2B5EF4-FFF2-40B4-BE49-F238E27FC236}">
                <a16:creationId xmlns:a16="http://schemas.microsoft.com/office/drawing/2014/main" id="{07E5E1C2-6BEE-1D42-9A80-20627C6888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9816" y="277511"/>
            <a:ext cx="4572000" cy="3238500"/>
          </a:xfrm>
          <a:prstGeom prst="rect">
            <a:avLst/>
          </a:prstGeom>
        </p:spPr>
      </p:pic>
      <p:pic>
        <p:nvPicPr>
          <p:cNvPr id="7" name="Picture 6" descr="A close up of a map&#10;&#10;Description automatically generated">
            <a:extLst>
              <a:ext uri="{FF2B5EF4-FFF2-40B4-BE49-F238E27FC236}">
                <a16:creationId xmlns:a16="http://schemas.microsoft.com/office/drawing/2014/main" id="{DBB92357-6302-AA46-B962-F1C54A1B78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2498" y="277511"/>
            <a:ext cx="4572000" cy="3238500"/>
          </a:xfrm>
          <a:prstGeom prst="rect">
            <a:avLst/>
          </a:prstGeom>
        </p:spPr>
      </p:pic>
      <p:pic>
        <p:nvPicPr>
          <p:cNvPr id="9" name="Picture 8" descr="A close up of a map&#10;&#10;Description automatically generated">
            <a:extLst>
              <a:ext uri="{FF2B5EF4-FFF2-40B4-BE49-F238E27FC236}">
                <a16:creationId xmlns:a16="http://schemas.microsoft.com/office/drawing/2014/main" id="{458A3739-241C-EC42-8957-7AA53BACA0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9816" y="3516011"/>
            <a:ext cx="4572000" cy="3238500"/>
          </a:xfrm>
          <a:prstGeom prst="rect">
            <a:avLst/>
          </a:prstGeom>
        </p:spPr>
      </p:pic>
      <p:pic>
        <p:nvPicPr>
          <p:cNvPr id="11" name="Picture 10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31A1E9B0-A82A-2E4E-BE1D-1C9D3B09E7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2498" y="3516011"/>
            <a:ext cx="4572000" cy="32385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60238D5-74E6-684E-AC52-6D167BE6949D}"/>
              </a:ext>
            </a:extLst>
          </p:cNvPr>
          <p:cNvSpPr txBox="1"/>
          <p:nvPr/>
        </p:nvSpPr>
        <p:spPr>
          <a:xfrm>
            <a:off x="112733" y="6488668"/>
            <a:ext cx="29185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Courtesy T. Farnham</a:t>
            </a:r>
          </a:p>
        </p:txBody>
      </p:sp>
    </p:spTree>
    <p:extLst>
      <p:ext uri="{BB962C8B-B14F-4D97-AF65-F5344CB8AC3E}">
        <p14:creationId xmlns:p14="http://schemas.microsoft.com/office/powerpoint/2010/main" val="7970564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73DCF4B-5FE2-C349-919C-B76C28763C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562708"/>
            <a:ext cx="4445090" cy="621767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6BC541F-876B-2443-9238-9CF21AE1AA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0220" y="562708"/>
            <a:ext cx="4445091" cy="621767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B04CAD1-A8D1-B943-BFE7-566F7CDE6B59}"/>
              </a:ext>
            </a:extLst>
          </p:cNvPr>
          <p:cNvSpPr/>
          <p:nvPr/>
        </p:nvSpPr>
        <p:spPr>
          <a:xfrm>
            <a:off x="1037492" y="861646"/>
            <a:ext cx="9177819" cy="3640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7478182-1A2E-6F4B-A528-338FF885BC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3043448" y="1109853"/>
            <a:ext cx="4878268" cy="2714802"/>
          </a:xfr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C1479BB-390B-804F-8559-310BE6F8EB02}"/>
              </a:ext>
            </a:extLst>
          </p:cNvPr>
          <p:cNvSpPr txBox="1"/>
          <p:nvPr/>
        </p:nvSpPr>
        <p:spPr>
          <a:xfrm>
            <a:off x="2118946" y="4062046"/>
            <a:ext cx="1846385" cy="3780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Chile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5571315-5F09-1B47-9895-6276B9EC2137}"/>
              </a:ext>
            </a:extLst>
          </p:cNvPr>
          <p:cNvSpPr txBox="1"/>
          <p:nvPr/>
        </p:nvSpPr>
        <p:spPr>
          <a:xfrm>
            <a:off x="7069572" y="4013689"/>
            <a:ext cx="1846385" cy="3780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MKO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BDCCE30-BEB3-FA46-9FED-BD358AA211F7}"/>
              </a:ext>
            </a:extLst>
          </p:cNvPr>
          <p:cNvSpPr txBox="1"/>
          <p:nvPr/>
        </p:nvSpPr>
        <p:spPr>
          <a:xfrm>
            <a:off x="2118946" y="349242"/>
            <a:ext cx="68140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Accessible to mid-latitude observatories</a:t>
            </a:r>
          </a:p>
        </p:txBody>
      </p:sp>
    </p:spTree>
    <p:extLst>
      <p:ext uri="{BB962C8B-B14F-4D97-AF65-F5344CB8AC3E}">
        <p14:creationId xmlns:p14="http://schemas.microsoft.com/office/powerpoint/2010/main" val="34199067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9B7AC6-97A7-5448-9C4D-7D5DEC7679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thelas" panose="02000503000000020003" pitchFamily="2" charset="77"/>
              </a:rPr>
              <a:t>Current Operations at SBN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387A4B-4E28-174A-A654-B5E157F229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Most of Staff is research, and working remotely. </a:t>
            </a:r>
          </a:p>
          <a:p>
            <a:endParaRPr lang="en-US" dirty="0"/>
          </a:p>
          <a:p>
            <a:r>
              <a:rPr lang="en-US" dirty="0"/>
              <a:t>Regular meetings by Zoom, remote access to work stations.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Regular operations and development continues relatively unabated. 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IAWN support work continues. </a:t>
            </a:r>
          </a:p>
        </p:txBody>
      </p:sp>
    </p:spTree>
    <p:extLst>
      <p:ext uri="{BB962C8B-B14F-4D97-AF65-F5344CB8AC3E}">
        <p14:creationId xmlns:p14="http://schemas.microsoft.com/office/powerpoint/2010/main" val="13333205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CDBCBAB-D46D-DE42-B4DE-8C5B537261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3010" y="0"/>
            <a:ext cx="660598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B8DB56C-3C7D-2F46-BE07-A6133CE6D44C}"/>
              </a:ext>
            </a:extLst>
          </p:cNvPr>
          <p:cNvSpPr txBox="1"/>
          <p:nvPr/>
        </p:nvSpPr>
        <p:spPr>
          <a:xfrm>
            <a:off x="5401252" y="6089140"/>
            <a:ext cx="2416629" cy="369332"/>
          </a:xfrm>
          <a:prstGeom prst="rect">
            <a:avLst/>
          </a:prstGeom>
          <a:noFill/>
          <a:ln w="317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IAWN Member feeds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08F07D26-0562-0E46-A832-38D67ACEA5E8}"/>
              </a:ext>
            </a:extLst>
          </p:cNvPr>
          <p:cNvCxnSpPr>
            <a:cxnSpLocks/>
          </p:cNvCxnSpPr>
          <p:nvPr/>
        </p:nvCxnSpPr>
        <p:spPr>
          <a:xfrm flipH="1" flipV="1">
            <a:off x="5139995" y="4924370"/>
            <a:ext cx="674914" cy="116477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6C6593C-73CA-AF4A-9E45-70AA3B617F9D}"/>
              </a:ext>
            </a:extLst>
          </p:cNvPr>
          <p:cNvCxnSpPr>
            <a:cxnSpLocks/>
            <a:stCxn id="4" idx="1"/>
          </p:cNvCxnSpPr>
          <p:nvPr/>
        </p:nvCxnSpPr>
        <p:spPr>
          <a:xfrm flipH="1" flipV="1">
            <a:off x="4933167" y="6208884"/>
            <a:ext cx="468084" cy="6492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81078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CDBCBAB-D46D-DE42-B4DE-8C5B537261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3010" y="0"/>
            <a:ext cx="660598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B8DB56C-3C7D-2F46-BE07-A6133CE6D44C}"/>
              </a:ext>
            </a:extLst>
          </p:cNvPr>
          <p:cNvSpPr txBox="1"/>
          <p:nvPr/>
        </p:nvSpPr>
        <p:spPr>
          <a:xfrm>
            <a:off x="5401252" y="6089140"/>
            <a:ext cx="2416629" cy="369332"/>
          </a:xfrm>
          <a:prstGeom prst="rect">
            <a:avLst/>
          </a:prstGeom>
          <a:noFill/>
          <a:ln w="317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IAWN Member feeds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08F07D26-0562-0E46-A832-38D67ACEA5E8}"/>
              </a:ext>
            </a:extLst>
          </p:cNvPr>
          <p:cNvCxnSpPr>
            <a:cxnSpLocks/>
          </p:cNvCxnSpPr>
          <p:nvPr/>
        </p:nvCxnSpPr>
        <p:spPr>
          <a:xfrm flipH="1" flipV="1">
            <a:off x="5139995" y="4924370"/>
            <a:ext cx="674914" cy="116477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6C6593C-73CA-AF4A-9E45-70AA3B617F9D}"/>
              </a:ext>
            </a:extLst>
          </p:cNvPr>
          <p:cNvCxnSpPr>
            <a:cxnSpLocks/>
            <a:stCxn id="4" idx="1"/>
          </p:cNvCxnSpPr>
          <p:nvPr/>
        </p:nvCxnSpPr>
        <p:spPr>
          <a:xfrm flipH="1" flipV="1">
            <a:off x="4933167" y="6208884"/>
            <a:ext cx="468084" cy="6492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Oval 2">
            <a:extLst>
              <a:ext uri="{FF2B5EF4-FFF2-40B4-BE49-F238E27FC236}">
                <a16:creationId xmlns:a16="http://schemas.microsoft.com/office/drawing/2014/main" id="{7A19206D-BD1A-0644-A3F2-EB96548336CE}"/>
              </a:ext>
            </a:extLst>
          </p:cNvPr>
          <p:cNvSpPr/>
          <p:nvPr/>
        </p:nvSpPr>
        <p:spPr>
          <a:xfrm>
            <a:off x="7177414" y="2242159"/>
            <a:ext cx="2079320" cy="1665962"/>
          </a:xfrm>
          <a:prstGeom prst="ellipse">
            <a:avLst/>
          </a:prstGeom>
          <a:noFill/>
          <a:ln w="349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5859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778404-9BE9-C84B-9001-65D616A5C7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36284" y="340074"/>
            <a:ext cx="4288078" cy="2854063"/>
          </a:xfrm>
        </p:spPr>
        <p:txBody>
          <a:bodyPr>
            <a:normAutofit fontScale="90000"/>
          </a:bodyPr>
          <a:lstStyle/>
          <a:p>
            <a:r>
              <a:rPr lang="en-US" b="1" dirty="0" err="1">
                <a:latin typeface="Al Nile" pitchFamily="2" charset="-78"/>
                <a:cs typeface="Al Nile" pitchFamily="2" charset="-78"/>
              </a:rPr>
              <a:t>IAWN.net</a:t>
            </a:r>
            <a:r>
              <a:rPr lang="en-US" b="1" dirty="0">
                <a:latin typeface="Al Nile" pitchFamily="2" charset="-78"/>
                <a:cs typeface="Al Nile" pitchFamily="2" charset="-78"/>
              </a:rPr>
              <a:t> continues to post new content from members…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541775F-1729-F14C-8AA9-BADDC66A11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424" y="-1"/>
            <a:ext cx="7248197" cy="6871559"/>
          </a:xfrm>
        </p:spPr>
      </p:pic>
    </p:spTree>
    <p:extLst>
      <p:ext uri="{BB962C8B-B14F-4D97-AF65-F5344CB8AC3E}">
        <p14:creationId xmlns:p14="http://schemas.microsoft.com/office/powerpoint/2010/main" val="28757165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778404-9BE9-C84B-9001-65D616A5C7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36284" y="340074"/>
            <a:ext cx="4288078" cy="2854063"/>
          </a:xfrm>
        </p:spPr>
        <p:txBody>
          <a:bodyPr>
            <a:normAutofit fontScale="90000"/>
          </a:bodyPr>
          <a:lstStyle/>
          <a:p>
            <a:r>
              <a:rPr lang="en-US" b="1" dirty="0" err="1">
                <a:latin typeface="Al Nile" pitchFamily="2" charset="-78"/>
                <a:cs typeface="Al Nile" pitchFamily="2" charset="-78"/>
              </a:rPr>
              <a:t>IAWN.net</a:t>
            </a:r>
            <a:r>
              <a:rPr lang="en-US" b="1" dirty="0">
                <a:latin typeface="Al Nile" pitchFamily="2" charset="-78"/>
                <a:cs typeface="Al Nile" pitchFamily="2" charset="-78"/>
              </a:rPr>
              <a:t> continues to post new content from members…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541775F-1729-F14C-8AA9-BADDC66A11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424" y="-1"/>
            <a:ext cx="7248197" cy="6871559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82BB932-7014-7748-96B1-F061B40DACFD}"/>
              </a:ext>
            </a:extLst>
          </p:cNvPr>
          <p:cNvSpPr txBox="1"/>
          <p:nvPr/>
        </p:nvSpPr>
        <p:spPr>
          <a:xfrm>
            <a:off x="7277620" y="3663864"/>
            <a:ext cx="48849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Please send us your news highlights!!</a:t>
            </a:r>
          </a:p>
        </p:txBody>
      </p:sp>
    </p:spTree>
    <p:extLst>
      <p:ext uri="{BB962C8B-B14F-4D97-AF65-F5344CB8AC3E}">
        <p14:creationId xmlns:p14="http://schemas.microsoft.com/office/powerpoint/2010/main" val="21364236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8085EBC-35C5-DB4D-9478-5DFCAFEB7D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557" y="0"/>
            <a:ext cx="110248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5108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166E827-2B5C-7C43-81D7-E604F17436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881" y="281354"/>
            <a:ext cx="610815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93FFDCA-20FA-7A4A-AFF7-FAE4A0A56BAF}"/>
              </a:ext>
            </a:extLst>
          </p:cNvPr>
          <p:cNvSpPr txBox="1"/>
          <p:nvPr/>
        </p:nvSpPr>
        <p:spPr>
          <a:xfrm>
            <a:off x="7478038" y="1215025"/>
            <a:ext cx="37703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New Member highlights as well… </a:t>
            </a:r>
          </a:p>
        </p:txBody>
      </p:sp>
    </p:spTree>
    <p:extLst>
      <p:ext uri="{BB962C8B-B14F-4D97-AF65-F5344CB8AC3E}">
        <p14:creationId xmlns:p14="http://schemas.microsoft.com/office/powerpoint/2010/main" val="915804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07A37-3BBA-A34B-B9A9-35C4601B72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3656" y="1085400"/>
            <a:ext cx="10664687" cy="1963875"/>
          </a:xfrm>
        </p:spPr>
        <p:txBody>
          <a:bodyPr>
            <a:normAutofit/>
          </a:bodyPr>
          <a:lstStyle/>
          <a:p>
            <a:r>
              <a:rPr lang="en-US" dirty="0"/>
              <a:t>Apophis Planetary Defense Campaign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DE0F119-E419-1845-8093-AB46C20234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4116838"/>
            <a:ext cx="9144000" cy="1655762"/>
          </a:xfrm>
        </p:spPr>
        <p:txBody>
          <a:bodyPr>
            <a:normAutofit/>
          </a:bodyPr>
          <a:lstStyle/>
          <a:p>
            <a:r>
              <a:rPr lang="en-US" dirty="0"/>
              <a:t>NASA PDCO Lead: Mike Kelley</a:t>
            </a:r>
          </a:p>
          <a:p>
            <a:r>
              <a:rPr lang="en-US" dirty="0"/>
              <a:t>PDS Small Bodies Node Lead: </a:t>
            </a:r>
            <a:r>
              <a:rPr lang="en-US" dirty="0" err="1"/>
              <a:t>Gerbs</a:t>
            </a:r>
            <a:r>
              <a:rPr lang="en-US" dirty="0"/>
              <a:t> Bauer (University of Maryland)</a:t>
            </a:r>
          </a:p>
          <a:p>
            <a:r>
              <a:rPr lang="en-US" dirty="0"/>
              <a:t>Campaign Lead: Vishnu Reddy (University of Arizona) </a:t>
            </a:r>
          </a:p>
        </p:txBody>
      </p:sp>
    </p:spTree>
    <p:extLst>
      <p:ext uri="{BB962C8B-B14F-4D97-AF65-F5344CB8AC3E}">
        <p14:creationId xmlns:p14="http://schemas.microsoft.com/office/powerpoint/2010/main" val="22774492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3017</TotalTime>
  <Words>328</Words>
  <Application>Microsoft Macintosh PowerPoint</Application>
  <PresentationFormat>Widescreen</PresentationFormat>
  <Paragraphs>45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Al Nile</vt:lpstr>
      <vt:lpstr>Arial</vt:lpstr>
      <vt:lpstr>Athelas</vt:lpstr>
      <vt:lpstr>Calibri</vt:lpstr>
      <vt:lpstr>Calibri Light</vt:lpstr>
      <vt:lpstr>Office Theme</vt:lpstr>
      <vt:lpstr>IAWN.net and the IAWN Campaigns</vt:lpstr>
      <vt:lpstr>Current Operations at SBN</vt:lpstr>
      <vt:lpstr>PowerPoint Presentation</vt:lpstr>
      <vt:lpstr>PowerPoint Presentation</vt:lpstr>
      <vt:lpstr>IAWN.net continues to post new content from members…</vt:lpstr>
      <vt:lpstr>IAWN.net continues to post new content from members…</vt:lpstr>
      <vt:lpstr>PowerPoint Presentation</vt:lpstr>
      <vt:lpstr>PowerPoint Presentation</vt:lpstr>
      <vt:lpstr>Apophis Planetary Defense Campaign</vt:lpstr>
      <vt:lpstr>PowerPoint Presentation</vt:lpstr>
      <vt:lpstr>Apophis</vt:lpstr>
      <vt:lpstr>PowerPoint Presentation</vt:lpstr>
      <vt:lpstr>Apophis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James M. Bauer</dc:creator>
  <cp:lastModifiedBy>James M. Bauer</cp:lastModifiedBy>
  <cp:revision>27</cp:revision>
  <dcterms:created xsi:type="dcterms:W3CDTF">2020-09-22T12:52:14Z</dcterms:created>
  <dcterms:modified xsi:type="dcterms:W3CDTF">2020-09-24T19:11:27Z</dcterms:modified>
</cp:coreProperties>
</file>