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Serif"/>
      <p:regular r:id="rId14"/>
      <p:bold r:id="rId15"/>
      <p:italic r:id="rId16"/>
      <p:boldItalic r:id="rId17"/>
    </p:embeddedFont>
    <p:embeddedFont>
      <p:font typeface="Roboto Serif Light"/>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SerifLight-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SerifLight-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Serif-bold.fntdata"/><Relationship Id="rId14" Type="http://schemas.openxmlformats.org/officeDocument/2006/relationships/font" Target="fonts/RobotoSerif-regular.fntdata"/><Relationship Id="rId17" Type="http://schemas.openxmlformats.org/officeDocument/2006/relationships/font" Target="fonts/RobotoSerif-boldItalic.fntdata"/><Relationship Id="rId16" Type="http://schemas.openxmlformats.org/officeDocument/2006/relationships/font" Target="fonts/RobotoSerif-italic.fntdata"/><Relationship Id="rId5" Type="http://schemas.openxmlformats.org/officeDocument/2006/relationships/notesMaster" Target="notesMasters/notesMaster1.xml"/><Relationship Id="rId19" Type="http://schemas.openxmlformats.org/officeDocument/2006/relationships/font" Target="fonts/RobotoSerifLight-bold.fntdata"/><Relationship Id="rId6" Type="http://schemas.openxmlformats.org/officeDocument/2006/relationships/slide" Target="slides/slide1.xml"/><Relationship Id="rId18" Type="http://schemas.openxmlformats.org/officeDocument/2006/relationships/font" Target="fonts/RobotoSerifLigh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959a4d9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e959a4d9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e959a4d94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e959a4d94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e959a4d94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e959a4d94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e959a4d94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e959a4d94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e959a4d94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e959a4d94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e959a4d94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e959a4d94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e959a4d94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e959a4d94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e959a4d94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e959a4d94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0000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0"/>
              </a:spcBef>
              <a:spcAft>
                <a:spcPts val="0"/>
              </a:spcAft>
              <a:buClr>
                <a:schemeClr val="lt2"/>
              </a:buClr>
              <a:buSzPts val="1400"/>
              <a:buChar char="○"/>
              <a:defRPr>
                <a:solidFill>
                  <a:schemeClr val="lt2"/>
                </a:solidFill>
              </a:defRPr>
            </a:lvl2pPr>
            <a:lvl3pPr indent="-317500" lvl="2" marL="1371600" rtl="0">
              <a:lnSpc>
                <a:spcPct val="115000"/>
              </a:lnSpc>
              <a:spcBef>
                <a:spcPts val="0"/>
              </a:spcBef>
              <a:spcAft>
                <a:spcPts val="0"/>
              </a:spcAft>
              <a:buClr>
                <a:schemeClr val="lt2"/>
              </a:buClr>
              <a:buSzPts val="1400"/>
              <a:buChar char="■"/>
              <a:defRPr>
                <a:solidFill>
                  <a:schemeClr val="lt2"/>
                </a:solidFill>
              </a:defRPr>
            </a:lvl3pPr>
            <a:lvl4pPr indent="-317500" lvl="3" marL="1828800" rtl="0">
              <a:lnSpc>
                <a:spcPct val="115000"/>
              </a:lnSpc>
              <a:spcBef>
                <a:spcPts val="0"/>
              </a:spcBef>
              <a:spcAft>
                <a:spcPts val="0"/>
              </a:spcAft>
              <a:buClr>
                <a:schemeClr val="lt2"/>
              </a:buClr>
              <a:buSzPts val="1400"/>
              <a:buChar char="●"/>
              <a:defRPr>
                <a:solidFill>
                  <a:schemeClr val="lt2"/>
                </a:solidFill>
              </a:defRPr>
            </a:lvl4pPr>
            <a:lvl5pPr indent="-317500" lvl="4" marL="2286000" rtl="0">
              <a:lnSpc>
                <a:spcPct val="115000"/>
              </a:lnSpc>
              <a:spcBef>
                <a:spcPts val="0"/>
              </a:spcBef>
              <a:spcAft>
                <a:spcPts val="0"/>
              </a:spcAft>
              <a:buClr>
                <a:schemeClr val="lt2"/>
              </a:buClr>
              <a:buSzPts val="1400"/>
              <a:buChar char="○"/>
              <a:defRPr>
                <a:solidFill>
                  <a:schemeClr val="lt2"/>
                </a:solidFill>
              </a:defRPr>
            </a:lvl5pPr>
            <a:lvl6pPr indent="-317500" lvl="5" marL="2743200" rtl="0">
              <a:lnSpc>
                <a:spcPct val="115000"/>
              </a:lnSpc>
              <a:spcBef>
                <a:spcPts val="0"/>
              </a:spcBef>
              <a:spcAft>
                <a:spcPts val="0"/>
              </a:spcAft>
              <a:buClr>
                <a:schemeClr val="lt2"/>
              </a:buClr>
              <a:buSzPts val="1400"/>
              <a:buChar char="■"/>
              <a:defRPr>
                <a:solidFill>
                  <a:schemeClr val="lt2"/>
                </a:solidFill>
              </a:defRPr>
            </a:lvl6pPr>
            <a:lvl7pPr indent="-317500" lvl="6" marL="3200400" rtl="0">
              <a:lnSpc>
                <a:spcPct val="115000"/>
              </a:lnSpc>
              <a:spcBef>
                <a:spcPts val="0"/>
              </a:spcBef>
              <a:spcAft>
                <a:spcPts val="0"/>
              </a:spcAft>
              <a:buClr>
                <a:schemeClr val="lt2"/>
              </a:buClr>
              <a:buSzPts val="1400"/>
              <a:buChar char="●"/>
              <a:defRPr>
                <a:solidFill>
                  <a:schemeClr val="lt2"/>
                </a:solidFill>
              </a:defRPr>
            </a:lvl7pPr>
            <a:lvl8pPr indent="-317500" lvl="7" marL="3657600" rtl="0">
              <a:lnSpc>
                <a:spcPct val="115000"/>
              </a:lnSpc>
              <a:spcBef>
                <a:spcPts val="0"/>
              </a:spcBef>
              <a:spcAft>
                <a:spcPts val="0"/>
              </a:spcAft>
              <a:buClr>
                <a:schemeClr val="lt2"/>
              </a:buClr>
              <a:buSzPts val="1400"/>
              <a:buChar char="○"/>
              <a:defRPr>
                <a:solidFill>
                  <a:schemeClr val="lt2"/>
                </a:solidFill>
              </a:defRPr>
            </a:lvl8pPr>
            <a:lvl9pPr indent="-317500" lvl="8" marL="4114800" rtl="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2400" y="152400"/>
            <a:ext cx="8595061" cy="4838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0"/>
                                        <p:tgtEl>
                                          <p:spTgt spid="54"/>
                                        </p:tgtEl>
                                        <p:attrNameLst>
                                          <p:attrName>ppt_w</p:attrName>
                                        </p:attrNameLst>
                                      </p:cBhvr>
                                      <p:tavLst>
                                        <p:tav fmla="" tm="0">
                                          <p:val>
                                            <p:strVal val="#ppt_w"/>
                                          </p:val>
                                        </p:tav>
                                        <p:tav fmla="" tm="100000">
                                          <p:val>
                                            <p:strVal val="0"/>
                                          </p:val>
                                        </p:tav>
                                      </p:tavLst>
                                    </p:anim>
                                    <p:anim calcmode="lin" valueType="num">
                                      <p:cBhvr additive="base">
                                        <p:cTn dur="5000"/>
                                        <p:tgtEl>
                                          <p:spTgt spid="54"/>
                                        </p:tgtEl>
                                        <p:attrNameLst>
                                          <p:attrName>ppt_h</p:attrName>
                                        </p:attrNameLst>
                                      </p:cBhvr>
                                      <p:tavLst>
                                        <p:tav fmla="" tm="0">
                                          <p:val>
                                            <p:strVal val="#ppt_h"/>
                                          </p:val>
                                        </p:tav>
                                        <p:tav fmla="" tm="100000">
                                          <p:val>
                                            <p:strVal val="0"/>
                                          </p:val>
                                        </p:tav>
                                      </p:tavLst>
                                    </p:anim>
                                    <p:set>
                                      <p:cBhvr>
                                        <p:cTn dur="1" fill="hold">
                                          <p:stCondLst>
                                            <p:cond delay="5000"/>
                                          </p:stCondLst>
                                        </p:cTn>
                                        <p:tgtEl>
                                          <p:spTgt spid="5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6126375" y="291900"/>
            <a:ext cx="2386976" cy="4559698"/>
          </a:xfrm>
          <a:prstGeom prst="rect">
            <a:avLst/>
          </a:prstGeom>
          <a:noFill/>
          <a:ln>
            <a:noFill/>
          </a:ln>
        </p:spPr>
      </p:pic>
      <p:sp>
        <p:nvSpPr>
          <p:cNvPr id="60" name="Google Shape;60;p14"/>
          <p:cNvSpPr txBox="1"/>
          <p:nvPr/>
        </p:nvSpPr>
        <p:spPr>
          <a:xfrm>
            <a:off x="438475" y="3750"/>
            <a:ext cx="5244600" cy="513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864">
              <a:solidFill>
                <a:schemeClr val="accent1"/>
              </a:solidFill>
              <a:latin typeface="Roboto Serif"/>
              <a:ea typeface="Roboto Serif"/>
              <a:cs typeface="Roboto Serif"/>
              <a:sym typeface="Roboto Serif"/>
            </a:endParaRPr>
          </a:p>
          <a:p>
            <a:pPr indent="0" lvl="0" marL="0" rtl="0" algn="ctr">
              <a:spcBef>
                <a:spcPts val="0"/>
              </a:spcBef>
              <a:spcAft>
                <a:spcPts val="0"/>
              </a:spcAft>
              <a:buNone/>
            </a:pPr>
            <a:r>
              <a:rPr lang="en" sz="1365">
                <a:solidFill>
                  <a:srgbClr val="00FFFF"/>
                </a:solidFill>
                <a:latin typeface="Roboto Serif"/>
                <a:ea typeface="Roboto Serif"/>
                <a:cs typeface="Roboto Serif"/>
                <a:sym typeface="Roboto Serif"/>
              </a:rPr>
              <a:t>MPC (W42)</a:t>
            </a:r>
            <a:endParaRPr sz="1365">
              <a:solidFill>
                <a:srgbClr val="00FFFF"/>
              </a:solidFill>
              <a:latin typeface="Roboto Serif"/>
              <a:ea typeface="Roboto Serif"/>
              <a:cs typeface="Roboto Serif"/>
              <a:sym typeface="Roboto Serif"/>
            </a:endParaRPr>
          </a:p>
          <a:p>
            <a:pPr indent="0" lvl="0" marL="0" rtl="0" algn="ctr">
              <a:spcBef>
                <a:spcPts val="0"/>
              </a:spcBef>
              <a:spcAft>
                <a:spcPts val="0"/>
              </a:spcAft>
              <a:buNone/>
            </a:pPr>
            <a:r>
              <a:t/>
            </a:r>
            <a:endParaRPr sz="665">
              <a:solidFill>
                <a:schemeClr val="accent1"/>
              </a:solidFill>
              <a:latin typeface="Roboto Serif"/>
              <a:ea typeface="Roboto Serif"/>
              <a:cs typeface="Roboto Serif"/>
              <a:sym typeface="Roboto Serif"/>
            </a:endParaRPr>
          </a:p>
          <a:p>
            <a:pPr indent="-315277" lvl="0" marL="457200" rtl="0" algn="l">
              <a:spcBef>
                <a:spcPts val="0"/>
              </a:spcBef>
              <a:spcAft>
                <a:spcPts val="0"/>
              </a:spcAft>
              <a:buClr>
                <a:schemeClr val="accent1"/>
              </a:buClr>
              <a:buSzPts val="1365"/>
              <a:buFont typeface="Roboto Serif"/>
              <a:buChar char="●"/>
            </a:pPr>
            <a:r>
              <a:rPr lang="en" sz="1365">
                <a:solidFill>
                  <a:schemeClr val="accent1"/>
                </a:solidFill>
                <a:latin typeface="Roboto Serif"/>
                <a:ea typeface="Roboto Serif"/>
                <a:cs typeface="Roboto Serif"/>
                <a:sym typeface="Roboto Serif"/>
              </a:rPr>
              <a:t>Mind's Eye Observatory (MEO) is a Private Astronomical, Satellite, and Meteorological Observatory established in 2019 and located adjacent to the St. Sebastian River Preserve in Florida, USA. We enjoy Bortle class  5 skies.</a:t>
            </a:r>
            <a:endParaRPr sz="1365">
              <a:solidFill>
                <a:schemeClr val="accent1"/>
              </a:solidFill>
              <a:latin typeface="Roboto Serif"/>
              <a:ea typeface="Roboto Serif"/>
              <a:cs typeface="Roboto Serif"/>
              <a:sym typeface="Roboto Serif"/>
            </a:endParaRPr>
          </a:p>
          <a:p>
            <a:pPr indent="0" lvl="0" marL="457200" rtl="0" algn="l">
              <a:spcBef>
                <a:spcPts val="0"/>
              </a:spcBef>
              <a:spcAft>
                <a:spcPts val="0"/>
              </a:spcAft>
              <a:buNone/>
            </a:pPr>
            <a:r>
              <a:t/>
            </a:r>
            <a:endParaRPr sz="665">
              <a:solidFill>
                <a:schemeClr val="accent1"/>
              </a:solidFill>
              <a:latin typeface="Roboto Serif"/>
              <a:ea typeface="Roboto Serif"/>
              <a:cs typeface="Roboto Serif"/>
              <a:sym typeface="Roboto Serif"/>
            </a:endParaRPr>
          </a:p>
          <a:p>
            <a:pPr indent="-315277" lvl="0" marL="457200" rtl="0" algn="l">
              <a:spcBef>
                <a:spcPts val="0"/>
              </a:spcBef>
              <a:spcAft>
                <a:spcPts val="0"/>
              </a:spcAft>
              <a:buClr>
                <a:schemeClr val="accent1"/>
              </a:buClr>
              <a:buSzPts val="1365"/>
              <a:buFont typeface="Roboto Serif"/>
              <a:buChar char="●"/>
            </a:pPr>
            <a:r>
              <a:rPr lang="en" sz="1365">
                <a:solidFill>
                  <a:schemeClr val="accent1"/>
                </a:solidFill>
                <a:latin typeface="Roboto Serif"/>
                <a:ea typeface="Roboto Serif"/>
                <a:cs typeface="Roboto Serif"/>
                <a:sym typeface="Roboto Serif"/>
              </a:rPr>
              <a:t> Mind's Eye Observatory Near Earth Object Survey (MEONEOS) is an independent research program that actively involves local students and is committed to sharing data, knowledge, and astronomical images, including Astrometry and Photometry. We focus on capturing scientifically rigorous images from which accurate data can be extracted and support planetary defense by tracking and reporting accurate astrometry of Near Earth Objects (NEO), which includes newly discovered objects, Potentially Hazardous Asteroids (PHA), and other minor planets.</a:t>
            </a:r>
            <a:endParaRPr sz="1365">
              <a:solidFill>
                <a:schemeClr val="accent1"/>
              </a:solidFill>
              <a:latin typeface="Roboto Serif"/>
              <a:ea typeface="Roboto Serif"/>
              <a:cs typeface="Roboto Serif"/>
              <a:sym typeface="Roboto Serif"/>
            </a:endParaRPr>
          </a:p>
          <a:p>
            <a:pPr indent="0" lvl="0" marL="457200" rtl="0" algn="l">
              <a:spcBef>
                <a:spcPts val="0"/>
              </a:spcBef>
              <a:spcAft>
                <a:spcPts val="0"/>
              </a:spcAft>
              <a:buNone/>
            </a:pPr>
            <a:r>
              <a:t/>
            </a:r>
            <a:endParaRPr sz="665">
              <a:solidFill>
                <a:schemeClr val="accent1"/>
              </a:solidFill>
              <a:latin typeface="Roboto Serif"/>
              <a:ea typeface="Roboto Serif"/>
              <a:cs typeface="Roboto Serif"/>
              <a:sym typeface="Roboto Serif"/>
            </a:endParaRPr>
          </a:p>
          <a:p>
            <a:pPr indent="-315277" lvl="0" marL="457200" rtl="0" algn="l">
              <a:spcBef>
                <a:spcPts val="0"/>
              </a:spcBef>
              <a:spcAft>
                <a:spcPts val="0"/>
              </a:spcAft>
              <a:buClr>
                <a:schemeClr val="accent1"/>
              </a:buClr>
              <a:buSzPts val="1365"/>
              <a:buFont typeface="Roboto Serif"/>
              <a:buChar char="●"/>
            </a:pPr>
            <a:r>
              <a:rPr lang="en" sz="1365">
                <a:solidFill>
                  <a:schemeClr val="accent1"/>
                </a:solidFill>
                <a:latin typeface="Roboto Serif"/>
                <a:ea typeface="Roboto Serif"/>
                <a:cs typeface="Roboto Serif"/>
                <a:sym typeface="Roboto Serif"/>
              </a:rPr>
              <a:t>We affectionately refer to our work as:</a:t>
            </a:r>
            <a:endParaRPr sz="1365">
              <a:solidFill>
                <a:schemeClr val="accent1"/>
              </a:solidFill>
              <a:latin typeface="Roboto Serif"/>
              <a:ea typeface="Roboto Serif"/>
              <a:cs typeface="Roboto Serif"/>
              <a:sym typeface="Roboto Serif"/>
            </a:endParaRPr>
          </a:p>
          <a:p>
            <a:pPr indent="0" lvl="0" marL="457200" rtl="0" algn="l">
              <a:spcBef>
                <a:spcPts val="0"/>
              </a:spcBef>
              <a:spcAft>
                <a:spcPts val="0"/>
              </a:spcAft>
              <a:buNone/>
            </a:pPr>
            <a:r>
              <a:t/>
            </a:r>
            <a:endParaRPr sz="864">
              <a:solidFill>
                <a:schemeClr val="accent1"/>
              </a:solidFill>
              <a:latin typeface="Roboto Serif"/>
              <a:ea typeface="Roboto Serif"/>
              <a:cs typeface="Roboto Serif"/>
              <a:sym typeface="Roboto Serif"/>
            </a:endParaRPr>
          </a:p>
          <a:p>
            <a:pPr indent="0" lvl="0" marL="0" rtl="0" algn="ctr">
              <a:spcBef>
                <a:spcPts val="0"/>
              </a:spcBef>
              <a:spcAft>
                <a:spcPts val="0"/>
              </a:spcAft>
              <a:buNone/>
            </a:pPr>
            <a:r>
              <a:rPr lang="en" sz="1365">
                <a:solidFill>
                  <a:schemeClr val="accent1"/>
                </a:solidFill>
                <a:latin typeface="Roboto Serif"/>
                <a:ea typeface="Roboto Serif"/>
                <a:cs typeface="Roboto Serif"/>
                <a:sym typeface="Roboto Serif"/>
              </a:rPr>
              <a:t> </a:t>
            </a:r>
            <a:r>
              <a:rPr lang="en" sz="1365">
                <a:solidFill>
                  <a:srgbClr val="00FFFF"/>
                </a:solidFill>
                <a:latin typeface="Roboto Serif"/>
                <a:ea typeface="Roboto Serif"/>
                <a:cs typeface="Roboto Serif"/>
                <a:sym typeface="Roboto Serif"/>
              </a:rPr>
              <a:t>"Fun with Photons!"</a:t>
            </a:r>
            <a:endParaRPr sz="1665">
              <a:solidFill>
                <a:srgbClr val="00FFFF"/>
              </a:solidFill>
              <a:latin typeface="Roboto Serif"/>
              <a:ea typeface="Roboto Serif"/>
              <a:cs typeface="Roboto Serif"/>
              <a:sym typeface="Roboto Serif"/>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3000"/>
                                        <p:tgtEl>
                                          <p:spTgt spid="59"/>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3000"/>
                                        <p:tgtEl>
                                          <p:spTgt spid="60"/>
                                        </p:tgtEl>
                                        <p:attrNameLst>
                                          <p:attrName>ppt_w</p:attrName>
                                        </p:attrNameLst>
                                      </p:cBhvr>
                                      <p:tavLst>
                                        <p:tav fmla="" tm="0">
                                          <p:val>
                                            <p:strVal val="0"/>
                                          </p:val>
                                        </p:tav>
                                        <p:tav fmla="" tm="100000">
                                          <p:val>
                                            <p:strVal val="#ppt_w"/>
                                          </p:val>
                                        </p:tav>
                                      </p:tavLst>
                                    </p:anim>
                                    <p:anim calcmode="lin" valueType="num">
                                      <p:cBhvr additive="base">
                                        <p:cTn dur="3000"/>
                                        <p:tgtEl>
                                          <p:spTgt spid="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6207675" y="255813"/>
            <a:ext cx="2322851" cy="4648376"/>
          </a:xfrm>
          <a:prstGeom prst="rect">
            <a:avLst/>
          </a:prstGeom>
          <a:noFill/>
          <a:ln>
            <a:noFill/>
          </a:ln>
          <a:effectLst>
            <a:outerShdw blurRad="57150" rotWithShape="0" algn="bl" dir="5400000" dist="19050">
              <a:srgbClr val="000000">
                <a:alpha val="50000"/>
              </a:srgbClr>
            </a:outerShdw>
          </a:effectLst>
        </p:spPr>
      </p:pic>
      <p:sp>
        <p:nvSpPr>
          <p:cNvPr id="66" name="Google Shape;66;p15"/>
          <p:cNvSpPr txBox="1"/>
          <p:nvPr/>
        </p:nvSpPr>
        <p:spPr>
          <a:xfrm>
            <a:off x="509925" y="8250"/>
            <a:ext cx="5052600" cy="5127000"/>
          </a:xfrm>
          <a:prstGeom prst="rect">
            <a:avLst/>
          </a:prstGeom>
          <a:noFill/>
          <a:ln>
            <a:noFill/>
          </a:ln>
        </p:spPr>
        <p:txBody>
          <a:bodyPr anchorCtr="0" anchor="t" bIns="91425" lIns="91425" spcFirstLastPara="1" rIns="91425" wrap="square" tIns="91425">
            <a:noAutofit/>
          </a:bodyPr>
          <a:lstStyle/>
          <a:p>
            <a:pPr indent="0" lvl="0" marL="0" marR="13401" rtl="0" algn="l">
              <a:lnSpc>
                <a:spcPct val="100000"/>
              </a:lnSpc>
              <a:spcBef>
                <a:spcPts val="1832"/>
              </a:spcBef>
              <a:spcAft>
                <a:spcPts val="0"/>
              </a:spcAft>
              <a:buNone/>
            </a:pPr>
            <a:r>
              <a:t/>
            </a:r>
            <a:endParaRPr sz="750">
              <a:solidFill>
                <a:schemeClr val="accent1"/>
              </a:solidFill>
              <a:latin typeface="Roboto Serif"/>
              <a:ea typeface="Roboto Serif"/>
              <a:cs typeface="Roboto Serif"/>
              <a:sym typeface="Roboto Serif"/>
            </a:endParaRPr>
          </a:p>
          <a:p>
            <a:pPr indent="0" lvl="0" marL="0" rtl="0" algn="ctr">
              <a:lnSpc>
                <a:spcPct val="100000"/>
              </a:lnSpc>
              <a:spcBef>
                <a:spcPts val="0"/>
              </a:spcBef>
              <a:spcAft>
                <a:spcPts val="0"/>
              </a:spcAft>
              <a:buNone/>
            </a:pPr>
            <a:r>
              <a:rPr lang="en" sz="1660">
                <a:solidFill>
                  <a:srgbClr val="00FFFF"/>
                </a:solidFill>
                <a:latin typeface="Roboto Serif Light"/>
                <a:ea typeface="Roboto Serif Light"/>
                <a:cs typeface="Roboto Serif Light"/>
                <a:sym typeface="Roboto Serif Light"/>
              </a:rPr>
              <a:t>MEO’s Novel Instrument Trolley</a:t>
            </a:r>
            <a:endParaRPr sz="1660">
              <a:solidFill>
                <a:srgbClr val="00FFFF"/>
              </a:solidFill>
              <a:latin typeface="Roboto Serif Light"/>
              <a:ea typeface="Roboto Serif Light"/>
              <a:cs typeface="Roboto Serif Light"/>
              <a:sym typeface="Roboto Serif Light"/>
            </a:endParaRPr>
          </a:p>
          <a:p>
            <a:pPr indent="0" lvl="0" marL="0" rtl="0" algn="ctr">
              <a:lnSpc>
                <a:spcPct val="100000"/>
              </a:lnSpc>
              <a:spcBef>
                <a:spcPts val="0"/>
              </a:spcBef>
              <a:spcAft>
                <a:spcPts val="0"/>
              </a:spcAft>
              <a:buNone/>
            </a:pPr>
            <a:r>
              <a:t/>
            </a:r>
            <a:endParaRPr sz="660">
              <a:solidFill>
                <a:srgbClr val="00FFFF"/>
              </a:solidFill>
              <a:latin typeface="Roboto Serif Light"/>
              <a:ea typeface="Roboto Serif Light"/>
              <a:cs typeface="Roboto Serif Light"/>
              <a:sym typeface="Roboto Serif Light"/>
            </a:endParaRPr>
          </a:p>
          <a:p>
            <a:pPr indent="-314325" lvl="0" marL="457200" rtl="0" algn="l">
              <a:lnSpc>
                <a:spcPct val="100000"/>
              </a:lnSpc>
              <a:spcBef>
                <a:spcPts val="0"/>
              </a:spcBef>
              <a:spcAft>
                <a:spcPts val="0"/>
              </a:spcAft>
              <a:buClr>
                <a:schemeClr val="accent1"/>
              </a:buClr>
              <a:buSzPts val="1350"/>
              <a:buFont typeface="Roboto Serif"/>
              <a:buChar char="●"/>
            </a:pPr>
            <a:r>
              <a:rPr lang="en" sz="1350">
                <a:solidFill>
                  <a:schemeClr val="accent1"/>
                </a:solidFill>
                <a:latin typeface="Roboto Serif"/>
                <a:ea typeface="Roboto Serif"/>
                <a:cs typeface="Roboto Serif"/>
                <a:sym typeface="Roboto Serif"/>
              </a:rPr>
              <a:t> </a:t>
            </a:r>
            <a:r>
              <a:rPr lang="en" sz="1350">
                <a:solidFill>
                  <a:schemeClr val="accent1"/>
                </a:solidFill>
                <a:latin typeface="Roboto Serif"/>
                <a:ea typeface="Roboto Serif"/>
                <a:cs typeface="Roboto Serif"/>
                <a:sym typeface="Roboto Serif"/>
              </a:rPr>
              <a:t>The instrument trolley system  is a very cost </a:t>
            </a:r>
            <a:r>
              <a:rPr lang="en" sz="1350">
                <a:solidFill>
                  <a:schemeClr val="accent1"/>
                </a:solidFill>
                <a:latin typeface="Roboto Serif"/>
                <a:ea typeface="Roboto Serif"/>
                <a:cs typeface="Roboto Serif"/>
                <a:sym typeface="Roboto Serif"/>
              </a:rPr>
              <a:t>effective</a:t>
            </a:r>
            <a:r>
              <a:rPr lang="en" sz="1350">
                <a:solidFill>
                  <a:schemeClr val="accent1"/>
                </a:solidFill>
                <a:latin typeface="Roboto Serif"/>
                <a:ea typeface="Roboto Serif"/>
                <a:cs typeface="Roboto Serif"/>
                <a:sym typeface="Roboto Serif"/>
              </a:rPr>
              <a:t> solution. It is securely housed in a stock climate-controlled building. The internal temperature is optimized to match the outside air temperature when the observatory is opened, ensuring minimal cool-down time and swift setup for observations throughout the year.</a:t>
            </a:r>
            <a:endParaRPr sz="1350">
              <a:solidFill>
                <a:schemeClr val="accent1"/>
              </a:solidFill>
              <a:latin typeface="Roboto Serif"/>
              <a:ea typeface="Roboto Serif"/>
              <a:cs typeface="Roboto Serif"/>
              <a:sym typeface="Roboto Serif"/>
            </a:endParaRPr>
          </a:p>
          <a:p>
            <a:pPr indent="0" lvl="0" marL="457200" rtl="0" algn="l">
              <a:lnSpc>
                <a:spcPct val="100000"/>
              </a:lnSpc>
              <a:spcBef>
                <a:spcPts val="0"/>
              </a:spcBef>
              <a:spcAft>
                <a:spcPts val="0"/>
              </a:spcAft>
              <a:buNone/>
            </a:pPr>
            <a:r>
              <a:t/>
            </a:r>
            <a:endParaRPr sz="650">
              <a:solidFill>
                <a:schemeClr val="accent1"/>
              </a:solidFill>
              <a:latin typeface="Roboto Serif"/>
              <a:ea typeface="Roboto Serif"/>
              <a:cs typeface="Roboto Serif"/>
              <a:sym typeface="Roboto Serif"/>
            </a:endParaRPr>
          </a:p>
          <a:p>
            <a:pPr indent="-314325" lvl="0" marL="457200" rtl="0" algn="l">
              <a:lnSpc>
                <a:spcPct val="100000"/>
              </a:lnSpc>
              <a:spcBef>
                <a:spcPts val="0"/>
              </a:spcBef>
              <a:spcAft>
                <a:spcPts val="0"/>
              </a:spcAft>
              <a:buClr>
                <a:schemeClr val="accent1"/>
              </a:buClr>
              <a:buSzPts val="1350"/>
              <a:buFont typeface="Roboto Serif"/>
              <a:buChar char="●"/>
            </a:pPr>
            <a:r>
              <a:rPr lang="en" sz="1350">
                <a:solidFill>
                  <a:schemeClr val="accent1"/>
                </a:solidFill>
                <a:latin typeface="Roboto Serif"/>
                <a:ea typeface="Roboto Serif"/>
                <a:cs typeface="Roboto Serif"/>
                <a:sym typeface="Roboto Serif"/>
              </a:rPr>
              <a:t>The trolley is designed to move effortlessly on a set of precision-bearing U wheels along circular tracks, facilitating repeatable polar alignment. Deployment of the trolley is a matter of seconds, and the instruments are positioned away from any heat-absorbing foundations and </a:t>
            </a:r>
            <a:r>
              <a:rPr lang="en" sz="1350">
                <a:solidFill>
                  <a:schemeClr val="accent1"/>
                </a:solidFill>
                <a:latin typeface="Roboto Serif"/>
                <a:ea typeface="Roboto Serif"/>
                <a:cs typeface="Roboto Serif"/>
                <a:sym typeface="Roboto Serif"/>
              </a:rPr>
              <a:t>structures</a:t>
            </a:r>
            <a:r>
              <a:rPr lang="en" sz="1350">
                <a:solidFill>
                  <a:schemeClr val="accent1"/>
                </a:solidFill>
                <a:latin typeface="Roboto Serif"/>
                <a:ea typeface="Roboto Serif"/>
                <a:cs typeface="Roboto Serif"/>
                <a:sym typeface="Roboto Serif"/>
              </a:rPr>
              <a:t> which could otherwise impact local seeing conditions for the instruments.</a:t>
            </a:r>
            <a:endParaRPr sz="1350">
              <a:solidFill>
                <a:schemeClr val="accent1"/>
              </a:solidFill>
              <a:latin typeface="Roboto Serif"/>
              <a:ea typeface="Roboto Serif"/>
              <a:cs typeface="Roboto Serif"/>
              <a:sym typeface="Roboto Serif"/>
            </a:endParaRPr>
          </a:p>
          <a:p>
            <a:pPr indent="0" lvl="0" marL="457200" rtl="0" algn="l">
              <a:lnSpc>
                <a:spcPct val="100000"/>
              </a:lnSpc>
              <a:spcBef>
                <a:spcPts val="0"/>
              </a:spcBef>
              <a:spcAft>
                <a:spcPts val="0"/>
              </a:spcAft>
              <a:buNone/>
            </a:pPr>
            <a:r>
              <a:t/>
            </a:r>
            <a:endParaRPr sz="650">
              <a:solidFill>
                <a:schemeClr val="accent1"/>
              </a:solidFill>
              <a:latin typeface="Roboto Serif"/>
              <a:ea typeface="Roboto Serif"/>
              <a:cs typeface="Roboto Serif"/>
              <a:sym typeface="Roboto Serif"/>
            </a:endParaRPr>
          </a:p>
          <a:p>
            <a:pPr indent="-314325" lvl="0" marL="457200" rtl="0" algn="l">
              <a:lnSpc>
                <a:spcPct val="100000"/>
              </a:lnSpc>
              <a:spcBef>
                <a:spcPts val="0"/>
              </a:spcBef>
              <a:spcAft>
                <a:spcPts val="0"/>
              </a:spcAft>
              <a:buClr>
                <a:schemeClr val="accent1"/>
              </a:buClr>
              <a:buSzPts val="1350"/>
              <a:buFont typeface="Roboto Serif"/>
              <a:buChar char="●"/>
            </a:pPr>
            <a:r>
              <a:rPr lang="en" sz="1350">
                <a:solidFill>
                  <a:schemeClr val="accent1"/>
                </a:solidFill>
                <a:latin typeface="Roboto Serif"/>
                <a:ea typeface="Roboto Serif"/>
                <a:cs typeface="Roboto Serif"/>
                <a:sym typeface="Roboto Serif"/>
              </a:rPr>
              <a:t>This </a:t>
            </a:r>
            <a:r>
              <a:rPr lang="en" sz="1350">
                <a:solidFill>
                  <a:schemeClr val="accent1"/>
                </a:solidFill>
                <a:latin typeface="Roboto Serif"/>
                <a:ea typeface="Roboto Serif"/>
                <a:cs typeface="Roboto Serif"/>
                <a:sym typeface="Roboto Serif"/>
              </a:rPr>
              <a:t>approach</a:t>
            </a:r>
            <a:r>
              <a:rPr lang="en" sz="1350">
                <a:solidFill>
                  <a:schemeClr val="accent1"/>
                </a:solidFill>
                <a:latin typeface="Roboto Serif"/>
                <a:ea typeface="Roboto Serif"/>
                <a:cs typeface="Roboto Serif"/>
                <a:sym typeface="Roboto Serif"/>
              </a:rPr>
              <a:t> allows for many advantages </a:t>
            </a:r>
            <a:r>
              <a:rPr lang="en" sz="1350">
                <a:solidFill>
                  <a:schemeClr val="accent1"/>
                </a:solidFill>
                <a:latin typeface="Roboto Serif"/>
                <a:ea typeface="Roboto Serif"/>
                <a:cs typeface="Roboto Serif"/>
                <a:sym typeface="Roboto Serif"/>
              </a:rPr>
              <a:t>including</a:t>
            </a:r>
            <a:r>
              <a:rPr lang="en" sz="1350">
                <a:solidFill>
                  <a:schemeClr val="accent1"/>
                </a:solidFill>
                <a:latin typeface="Roboto Serif"/>
                <a:ea typeface="Roboto Serif"/>
                <a:cs typeface="Roboto Serif"/>
                <a:sym typeface="Roboto Serif"/>
              </a:rPr>
              <a:t> cost </a:t>
            </a:r>
            <a:r>
              <a:rPr lang="en" sz="1350">
                <a:solidFill>
                  <a:schemeClr val="accent1"/>
                </a:solidFill>
                <a:latin typeface="Roboto Serif"/>
                <a:ea typeface="Roboto Serif"/>
                <a:cs typeface="Roboto Serif"/>
                <a:sym typeface="Roboto Serif"/>
              </a:rPr>
              <a:t>effectiveness. Two a</a:t>
            </a:r>
            <a:r>
              <a:rPr lang="en" sz="1350">
                <a:solidFill>
                  <a:schemeClr val="accent1"/>
                </a:solidFill>
                <a:latin typeface="Roboto Serif"/>
                <a:ea typeface="Roboto Serif"/>
                <a:cs typeface="Roboto Serif"/>
                <a:sym typeface="Roboto Serif"/>
              </a:rPr>
              <a:t>dditional trolleys are </a:t>
            </a:r>
            <a:r>
              <a:rPr lang="en" sz="1350">
                <a:solidFill>
                  <a:schemeClr val="accent1"/>
                </a:solidFill>
                <a:latin typeface="Roboto Serif"/>
                <a:ea typeface="Roboto Serif"/>
                <a:cs typeface="Roboto Serif"/>
                <a:sym typeface="Roboto Serif"/>
              </a:rPr>
              <a:t>currently</a:t>
            </a:r>
            <a:r>
              <a:rPr lang="en" sz="1350">
                <a:solidFill>
                  <a:schemeClr val="accent1"/>
                </a:solidFill>
                <a:latin typeface="Roboto Serif"/>
                <a:ea typeface="Roboto Serif"/>
                <a:cs typeface="Roboto Serif"/>
                <a:sym typeface="Roboto Serif"/>
              </a:rPr>
              <a:t> under </a:t>
            </a:r>
            <a:r>
              <a:rPr lang="en" sz="1350">
                <a:solidFill>
                  <a:schemeClr val="accent1"/>
                </a:solidFill>
                <a:latin typeface="Roboto Serif"/>
                <a:ea typeface="Roboto Serif"/>
                <a:cs typeface="Roboto Serif"/>
                <a:sym typeface="Roboto Serif"/>
              </a:rPr>
              <a:t>construction,</a:t>
            </a:r>
            <a:r>
              <a:rPr lang="en" sz="1350">
                <a:solidFill>
                  <a:schemeClr val="accent1"/>
                </a:solidFill>
                <a:latin typeface="Roboto Serif"/>
                <a:ea typeface="Roboto Serif"/>
                <a:cs typeface="Roboto Serif"/>
                <a:sym typeface="Roboto Serif"/>
              </a:rPr>
              <a:t> </a:t>
            </a:r>
            <a:r>
              <a:rPr lang="en" sz="1350">
                <a:solidFill>
                  <a:schemeClr val="accent1"/>
                </a:solidFill>
                <a:latin typeface="Roboto Serif"/>
                <a:ea typeface="Roboto Serif"/>
                <a:cs typeface="Roboto Serif"/>
                <a:sym typeface="Roboto Serif"/>
              </a:rPr>
              <a:t>allowing</a:t>
            </a:r>
            <a:r>
              <a:rPr lang="en" sz="1350">
                <a:solidFill>
                  <a:schemeClr val="accent1"/>
                </a:solidFill>
                <a:latin typeface="Roboto Serif"/>
                <a:ea typeface="Roboto Serif"/>
                <a:cs typeface="Roboto Serif"/>
                <a:sym typeface="Roboto Serif"/>
              </a:rPr>
              <a:t> for </a:t>
            </a:r>
            <a:r>
              <a:rPr lang="en" sz="1350">
                <a:solidFill>
                  <a:schemeClr val="accent1"/>
                </a:solidFill>
                <a:latin typeface="Roboto Serif"/>
                <a:ea typeface="Roboto Serif"/>
                <a:cs typeface="Roboto Serif"/>
                <a:sym typeface="Roboto Serif"/>
              </a:rPr>
              <a:t>multiple</a:t>
            </a:r>
            <a:r>
              <a:rPr lang="en" sz="1350">
                <a:solidFill>
                  <a:schemeClr val="accent1"/>
                </a:solidFill>
                <a:latin typeface="Roboto Serif"/>
                <a:ea typeface="Roboto Serif"/>
                <a:cs typeface="Roboto Serif"/>
                <a:sym typeface="Roboto Serif"/>
              </a:rPr>
              <a:t> instruments to be operated at once with a minimum of expense.</a:t>
            </a:r>
            <a:endParaRPr sz="1350">
              <a:solidFill>
                <a:schemeClr val="accent1"/>
              </a:solidFill>
              <a:latin typeface="Roboto Serif"/>
              <a:ea typeface="Roboto Serif"/>
              <a:cs typeface="Roboto Serif"/>
              <a:sym typeface="Roboto Serif"/>
            </a:endParaRPr>
          </a:p>
          <a:p>
            <a:pPr indent="158496" lvl="0" marL="151185" marR="13401" rtl="0" algn="ctr">
              <a:lnSpc>
                <a:spcPct val="112176"/>
              </a:lnSpc>
              <a:spcBef>
                <a:spcPts val="1832"/>
              </a:spcBef>
              <a:spcAft>
                <a:spcPts val="0"/>
              </a:spcAft>
              <a:buNone/>
            </a:pPr>
            <a:r>
              <a:t/>
            </a:r>
            <a:endParaRPr sz="1350">
              <a:solidFill>
                <a:schemeClr val="accent1"/>
              </a:solidFill>
              <a:latin typeface="Roboto Serif"/>
              <a:ea typeface="Roboto Serif"/>
              <a:cs typeface="Roboto Serif"/>
              <a:sym typeface="Roboto Serif"/>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3000"/>
                                        <p:tgtEl>
                                          <p:spTgt spid="65"/>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3000"/>
                                        <p:tgtEl>
                                          <p:spTgt spid="66"/>
                                        </p:tgtEl>
                                        <p:attrNameLst>
                                          <p:attrName>ppt_w</p:attrName>
                                        </p:attrNameLst>
                                      </p:cBhvr>
                                      <p:tavLst>
                                        <p:tav fmla="" tm="0">
                                          <p:val>
                                            <p:strVal val="0"/>
                                          </p:val>
                                        </p:tav>
                                        <p:tav fmla="" tm="100000">
                                          <p:val>
                                            <p:strVal val="#ppt_w"/>
                                          </p:val>
                                        </p:tav>
                                      </p:tavLst>
                                    </p:anim>
                                    <p:anim calcmode="lin" valueType="num">
                                      <p:cBhvr additive="base">
                                        <p:cTn dur="3000"/>
                                        <p:tgtEl>
                                          <p:spTgt spid="6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679900" y="295600"/>
            <a:ext cx="2335251" cy="4544901"/>
          </a:xfrm>
          <a:prstGeom prst="rect">
            <a:avLst/>
          </a:prstGeom>
          <a:noFill/>
          <a:ln>
            <a:noFill/>
          </a:ln>
        </p:spPr>
      </p:pic>
      <p:sp>
        <p:nvSpPr>
          <p:cNvPr id="72" name="Google Shape;72;p16"/>
          <p:cNvSpPr txBox="1"/>
          <p:nvPr/>
        </p:nvSpPr>
        <p:spPr>
          <a:xfrm>
            <a:off x="3362500" y="-50"/>
            <a:ext cx="5365200" cy="514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160">
              <a:solidFill>
                <a:srgbClr val="00FFFF"/>
              </a:solidFill>
              <a:latin typeface="Roboto Serif Light"/>
              <a:ea typeface="Roboto Serif Light"/>
              <a:cs typeface="Roboto Serif Light"/>
              <a:sym typeface="Roboto Serif Light"/>
            </a:endParaRPr>
          </a:p>
          <a:p>
            <a:pPr indent="0" lvl="0" marL="0" rtl="0" algn="ctr">
              <a:spcBef>
                <a:spcPts val="0"/>
              </a:spcBef>
              <a:spcAft>
                <a:spcPts val="0"/>
              </a:spcAft>
              <a:buNone/>
            </a:pPr>
            <a:r>
              <a:rPr lang="en" sz="1660">
                <a:solidFill>
                  <a:srgbClr val="00FFFF"/>
                </a:solidFill>
                <a:latin typeface="Roboto Serif Light"/>
                <a:ea typeface="Roboto Serif Light"/>
                <a:cs typeface="Roboto Serif Light"/>
                <a:sym typeface="Roboto Serif Light"/>
              </a:rPr>
              <a:t>MEO’s Instruments</a:t>
            </a:r>
            <a:endParaRPr sz="1660">
              <a:solidFill>
                <a:srgbClr val="00FFFF"/>
              </a:solidFill>
              <a:latin typeface="Roboto Serif Light"/>
              <a:ea typeface="Roboto Serif Light"/>
              <a:cs typeface="Roboto Serif Light"/>
              <a:sym typeface="Roboto Serif Light"/>
            </a:endParaRPr>
          </a:p>
          <a:p>
            <a:pPr indent="0" lvl="0" marL="0" rtl="0" algn="ctr">
              <a:spcBef>
                <a:spcPts val="0"/>
              </a:spcBef>
              <a:spcAft>
                <a:spcPts val="0"/>
              </a:spcAft>
              <a:buNone/>
            </a:pPr>
            <a:r>
              <a:t/>
            </a:r>
            <a:endParaRPr sz="460">
              <a:solidFill>
                <a:srgbClr val="00FFFF"/>
              </a:solidFill>
              <a:latin typeface="Roboto Serif Light"/>
              <a:ea typeface="Roboto Serif Light"/>
              <a:cs typeface="Roboto Serif Light"/>
              <a:sym typeface="Roboto Serif Light"/>
            </a:endParaRPr>
          </a:p>
          <a:p>
            <a:pPr indent="-314325" lvl="0" marL="457200" marR="13401" rtl="0" algn="l">
              <a:lnSpc>
                <a:spcPct val="100000"/>
              </a:lnSpc>
              <a:spcBef>
                <a:spcPts val="0"/>
              </a:spcBef>
              <a:spcAft>
                <a:spcPts val="0"/>
              </a:spcAft>
              <a:buClr>
                <a:schemeClr val="accent1"/>
              </a:buClr>
              <a:buSzPts val="1350"/>
              <a:buFont typeface="Roboto Serif"/>
              <a:buChar char="●"/>
            </a:pPr>
            <a:r>
              <a:rPr lang="en" sz="1350">
                <a:solidFill>
                  <a:schemeClr val="accent1"/>
                </a:solidFill>
                <a:latin typeface="Roboto Serif"/>
                <a:ea typeface="Roboto Serif"/>
                <a:cs typeface="Roboto Serif"/>
                <a:sym typeface="Roboto Serif"/>
              </a:rPr>
              <a:t>MEO currently employs two instruments: The primary is a modified 0.3 meter Schmidt-Cassegrain with active cooling and mirror scrubbing features, operating at F3.3 with a FOV of  0.673° . The secondary instrument is a 0.2 Schmidt-Cassegrain  operating at prime focus F1.9 . Both  are equipped with high Quantum Efficiency</a:t>
            </a:r>
            <a:r>
              <a:rPr lang="en" sz="1350">
                <a:solidFill>
                  <a:schemeClr val="accent1"/>
                </a:solidFill>
                <a:latin typeface="Roboto Serif"/>
                <a:ea typeface="Roboto Serif"/>
                <a:cs typeface="Roboto Serif"/>
                <a:sym typeface="Roboto Serif"/>
              </a:rPr>
              <a:t> </a:t>
            </a:r>
            <a:r>
              <a:rPr lang="en" sz="1350">
                <a:solidFill>
                  <a:schemeClr val="accent1"/>
                </a:solidFill>
                <a:latin typeface="Roboto Serif"/>
                <a:ea typeface="Roboto Serif"/>
                <a:cs typeface="Roboto Serif"/>
                <a:sym typeface="Roboto Serif"/>
              </a:rPr>
              <a:t>(Q.E.) cooled CMOS cameras.</a:t>
            </a:r>
            <a:endParaRPr sz="1350">
              <a:solidFill>
                <a:schemeClr val="accent1"/>
              </a:solidFill>
              <a:latin typeface="Roboto Serif"/>
              <a:ea typeface="Roboto Serif"/>
              <a:cs typeface="Roboto Serif"/>
              <a:sym typeface="Roboto Serif"/>
            </a:endParaRPr>
          </a:p>
          <a:p>
            <a:pPr indent="0" lvl="0" marL="457200" marR="13401" rtl="0" algn="l">
              <a:lnSpc>
                <a:spcPct val="100000"/>
              </a:lnSpc>
              <a:spcBef>
                <a:spcPts val="0"/>
              </a:spcBef>
              <a:spcAft>
                <a:spcPts val="0"/>
              </a:spcAft>
              <a:buNone/>
            </a:pPr>
            <a:r>
              <a:t/>
            </a:r>
            <a:endParaRPr sz="650">
              <a:solidFill>
                <a:schemeClr val="accent1"/>
              </a:solidFill>
              <a:latin typeface="Roboto Serif"/>
              <a:ea typeface="Roboto Serif"/>
              <a:cs typeface="Roboto Serif"/>
              <a:sym typeface="Roboto Serif"/>
            </a:endParaRPr>
          </a:p>
          <a:p>
            <a:pPr indent="-314325" lvl="0" marL="457200" marR="13401" rtl="0" algn="l">
              <a:lnSpc>
                <a:spcPct val="100000"/>
              </a:lnSpc>
              <a:spcBef>
                <a:spcPts val="0"/>
              </a:spcBef>
              <a:spcAft>
                <a:spcPts val="0"/>
              </a:spcAft>
              <a:buClr>
                <a:schemeClr val="accent1"/>
              </a:buClr>
              <a:buSzPts val="1350"/>
              <a:buFont typeface="Roboto Serif"/>
              <a:buChar char="●"/>
            </a:pPr>
            <a:r>
              <a:rPr lang="en" sz="1350">
                <a:solidFill>
                  <a:schemeClr val="accent1"/>
                </a:solidFill>
                <a:latin typeface="Roboto Serif"/>
                <a:ea typeface="Roboto Serif"/>
                <a:cs typeface="Roboto Serif"/>
                <a:sym typeface="Roboto Serif"/>
              </a:rPr>
              <a:t> The mount is a Losmandy G11 </a:t>
            </a:r>
            <a:r>
              <a:rPr lang="en" sz="1350">
                <a:solidFill>
                  <a:schemeClr val="accent1"/>
                </a:solidFill>
                <a:latin typeface="Roboto Serif"/>
                <a:ea typeface="Roboto Serif"/>
                <a:cs typeface="Roboto Serif"/>
                <a:sym typeface="Roboto Serif"/>
              </a:rPr>
              <a:t>equatorial</a:t>
            </a:r>
            <a:r>
              <a:rPr lang="en" sz="1350">
                <a:solidFill>
                  <a:schemeClr val="accent1"/>
                </a:solidFill>
                <a:latin typeface="Roboto Serif"/>
                <a:ea typeface="Roboto Serif"/>
                <a:cs typeface="Roboto Serif"/>
                <a:sym typeface="Roboto Serif"/>
              </a:rPr>
              <a:t> with an open-source drive system integrated for </a:t>
            </a:r>
            <a:r>
              <a:rPr lang="en" sz="1350">
                <a:solidFill>
                  <a:schemeClr val="accent1"/>
                </a:solidFill>
                <a:latin typeface="Roboto Serif"/>
                <a:ea typeface="Roboto Serif"/>
                <a:cs typeface="Roboto Serif"/>
                <a:sym typeface="Roboto Serif"/>
              </a:rPr>
              <a:t>precise tracking. An autoguider is also employed.</a:t>
            </a:r>
            <a:endParaRPr sz="1350">
              <a:solidFill>
                <a:schemeClr val="accent1"/>
              </a:solidFill>
              <a:latin typeface="Roboto Serif"/>
              <a:ea typeface="Roboto Serif"/>
              <a:cs typeface="Roboto Serif"/>
              <a:sym typeface="Roboto Serif"/>
            </a:endParaRPr>
          </a:p>
          <a:p>
            <a:pPr indent="0" lvl="0" marL="457200" marR="13401" rtl="0" algn="l">
              <a:lnSpc>
                <a:spcPct val="100000"/>
              </a:lnSpc>
              <a:spcBef>
                <a:spcPts val="0"/>
              </a:spcBef>
              <a:spcAft>
                <a:spcPts val="0"/>
              </a:spcAft>
              <a:buNone/>
            </a:pPr>
            <a:r>
              <a:t/>
            </a:r>
            <a:endParaRPr sz="650">
              <a:solidFill>
                <a:schemeClr val="accent1"/>
              </a:solidFill>
              <a:latin typeface="Roboto Serif"/>
              <a:ea typeface="Roboto Serif"/>
              <a:cs typeface="Roboto Serif"/>
              <a:sym typeface="Roboto Serif"/>
            </a:endParaRPr>
          </a:p>
          <a:p>
            <a:pPr indent="-314325" lvl="0" marL="457200" marR="13401" rtl="0" algn="l">
              <a:lnSpc>
                <a:spcPct val="100000"/>
              </a:lnSpc>
              <a:spcBef>
                <a:spcPts val="0"/>
              </a:spcBef>
              <a:spcAft>
                <a:spcPts val="0"/>
              </a:spcAft>
              <a:buClr>
                <a:schemeClr val="accent1"/>
              </a:buClr>
              <a:buSzPts val="1350"/>
              <a:buFont typeface="Roboto Serif"/>
              <a:buChar char="●"/>
            </a:pPr>
            <a:r>
              <a:rPr lang="en" sz="1350">
                <a:solidFill>
                  <a:schemeClr val="accent1"/>
                </a:solidFill>
                <a:latin typeface="Roboto Serif"/>
                <a:ea typeface="Roboto Serif"/>
                <a:cs typeface="Roboto Serif"/>
                <a:sym typeface="Roboto Serif"/>
              </a:rPr>
              <a:t>In addition, we have a forward mast, affectionately referred to as the "selfie stick," which houses an All-sky camera and a webcam used to monitor the sky and trolley operations. There is also a GPS antenna for accurate time synchronization.</a:t>
            </a:r>
            <a:endParaRPr sz="1350">
              <a:solidFill>
                <a:schemeClr val="accent1"/>
              </a:solidFill>
              <a:latin typeface="Roboto Serif"/>
              <a:ea typeface="Roboto Serif"/>
              <a:cs typeface="Roboto Serif"/>
              <a:sym typeface="Roboto Serif"/>
            </a:endParaRPr>
          </a:p>
          <a:p>
            <a:pPr indent="0" lvl="0" marL="457200" marR="13401" rtl="0" algn="l">
              <a:lnSpc>
                <a:spcPct val="100000"/>
              </a:lnSpc>
              <a:spcBef>
                <a:spcPts val="0"/>
              </a:spcBef>
              <a:spcAft>
                <a:spcPts val="0"/>
              </a:spcAft>
              <a:buNone/>
            </a:pPr>
            <a:r>
              <a:t/>
            </a:r>
            <a:endParaRPr sz="650">
              <a:solidFill>
                <a:schemeClr val="accent1"/>
              </a:solidFill>
              <a:latin typeface="Roboto Serif"/>
              <a:ea typeface="Roboto Serif"/>
              <a:cs typeface="Roboto Serif"/>
              <a:sym typeface="Roboto Serif"/>
            </a:endParaRPr>
          </a:p>
          <a:p>
            <a:pPr indent="-314325" lvl="0" marL="457200" marR="13401" rtl="0" algn="l">
              <a:lnSpc>
                <a:spcPct val="100000"/>
              </a:lnSpc>
              <a:spcBef>
                <a:spcPts val="0"/>
              </a:spcBef>
              <a:spcAft>
                <a:spcPts val="0"/>
              </a:spcAft>
              <a:buClr>
                <a:schemeClr val="accent1"/>
              </a:buClr>
              <a:buSzPts val="1350"/>
              <a:buFont typeface="Roboto Serif"/>
              <a:buChar char="●"/>
            </a:pPr>
            <a:r>
              <a:rPr lang="en" sz="1350">
                <a:solidFill>
                  <a:schemeClr val="accent1"/>
                </a:solidFill>
                <a:latin typeface="Roboto Serif"/>
                <a:ea typeface="Roboto Serif"/>
                <a:cs typeface="Roboto Serif"/>
                <a:sym typeface="Roboto Serif"/>
              </a:rPr>
              <a:t>The instrument trolley and tracks are isolated from vibrations from the </a:t>
            </a:r>
            <a:r>
              <a:rPr lang="en" sz="1350">
                <a:solidFill>
                  <a:schemeClr val="accent1"/>
                </a:solidFill>
                <a:latin typeface="Roboto Serif"/>
                <a:ea typeface="Roboto Serif"/>
                <a:cs typeface="Roboto Serif"/>
                <a:sym typeface="Roboto Serif"/>
              </a:rPr>
              <a:t>observatory</a:t>
            </a:r>
            <a:r>
              <a:rPr lang="en" sz="1350">
                <a:solidFill>
                  <a:schemeClr val="accent1"/>
                </a:solidFill>
                <a:latin typeface="Roboto Serif"/>
                <a:ea typeface="Roboto Serif"/>
                <a:cs typeface="Roboto Serif"/>
                <a:sym typeface="Roboto Serif"/>
              </a:rPr>
              <a:t> </a:t>
            </a:r>
            <a:r>
              <a:rPr lang="en" sz="1350">
                <a:solidFill>
                  <a:schemeClr val="accent1"/>
                </a:solidFill>
                <a:latin typeface="Roboto Serif"/>
                <a:ea typeface="Roboto Serif"/>
                <a:cs typeface="Roboto Serif"/>
                <a:sym typeface="Roboto Serif"/>
              </a:rPr>
              <a:t>itself.</a:t>
            </a:r>
            <a:endParaRPr sz="1350">
              <a:solidFill>
                <a:schemeClr val="accent1"/>
              </a:solidFill>
              <a:latin typeface="Roboto Serif"/>
              <a:ea typeface="Roboto Serif"/>
              <a:cs typeface="Roboto Serif"/>
              <a:sym typeface="Roboto Serif"/>
            </a:endParaRPr>
          </a:p>
          <a:p>
            <a:pPr indent="158496" lvl="0" marL="151185" marR="13401" rtl="0" algn="ctr">
              <a:lnSpc>
                <a:spcPct val="112176"/>
              </a:lnSpc>
              <a:spcBef>
                <a:spcPts val="1832"/>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3000"/>
                                        <p:tgtEl>
                                          <p:spTgt spid="71"/>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3000"/>
                                        <p:tgtEl>
                                          <p:spTgt spid="72"/>
                                        </p:tgtEl>
                                        <p:attrNameLst>
                                          <p:attrName>ppt_w</p:attrName>
                                        </p:attrNameLst>
                                      </p:cBhvr>
                                      <p:tavLst>
                                        <p:tav fmla="" tm="0">
                                          <p:val>
                                            <p:strVal val="0"/>
                                          </p:val>
                                        </p:tav>
                                        <p:tav fmla="" tm="100000">
                                          <p:val>
                                            <p:strVal val="#ppt_w"/>
                                          </p:val>
                                        </p:tav>
                                      </p:tavLst>
                                    </p:anim>
                                    <p:anim calcmode="lin" valueType="num">
                                      <p:cBhvr additive="base">
                                        <p:cTn dur="3000"/>
                                        <p:tgtEl>
                                          <p:spTgt spid="7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495125" y="150"/>
            <a:ext cx="5040300" cy="514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t/>
            </a:r>
            <a:endParaRPr sz="660">
              <a:solidFill>
                <a:srgbClr val="00FFFF"/>
              </a:solidFill>
              <a:latin typeface="Roboto Serif Light"/>
              <a:ea typeface="Roboto Serif Light"/>
              <a:cs typeface="Roboto Serif Light"/>
              <a:sym typeface="Roboto Serif Light"/>
            </a:endParaRPr>
          </a:p>
          <a:p>
            <a:pPr indent="0" lvl="0" marL="0" rtl="0" algn="l">
              <a:spcBef>
                <a:spcPts val="0"/>
              </a:spcBef>
              <a:spcAft>
                <a:spcPts val="0"/>
              </a:spcAft>
              <a:buSzPts val="990"/>
              <a:buNone/>
            </a:pPr>
            <a:r>
              <a:t/>
            </a:r>
            <a:endParaRPr sz="660">
              <a:solidFill>
                <a:srgbClr val="00FFFF"/>
              </a:solidFill>
              <a:latin typeface="Roboto Serif Light"/>
              <a:ea typeface="Roboto Serif Light"/>
              <a:cs typeface="Roboto Serif Light"/>
              <a:sym typeface="Roboto Serif Light"/>
            </a:endParaRPr>
          </a:p>
          <a:p>
            <a:pPr indent="0" lvl="0" marL="0" rtl="0" algn="l">
              <a:spcBef>
                <a:spcPts val="0"/>
              </a:spcBef>
              <a:spcAft>
                <a:spcPts val="0"/>
              </a:spcAft>
              <a:buSzPts val="990"/>
              <a:buNone/>
            </a:pPr>
            <a:r>
              <a:t/>
            </a:r>
            <a:endParaRPr sz="660">
              <a:solidFill>
                <a:srgbClr val="00FFFF"/>
              </a:solidFill>
              <a:latin typeface="Roboto Serif Light"/>
              <a:ea typeface="Roboto Serif Light"/>
              <a:cs typeface="Roboto Serif Light"/>
              <a:sym typeface="Roboto Serif Light"/>
            </a:endParaRPr>
          </a:p>
          <a:p>
            <a:pPr indent="0" lvl="0" marL="0" rtl="0" algn="l">
              <a:spcBef>
                <a:spcPts val="0"/>
              </a:spcBef>
              <a:spcAft>
                <a:spcPts val="0"/>
              </a:spcAft>
              <a:buSzPts val="990"/>
              <a:buNone/>
            </a:pPr>
            <a:r>
              <a:t/>
            </a:r>
            <a:endParaRPr sz="660">
              <a:solidFill>
                <a:srgbClr val="00FFFF"/>
              </a:solidFill>
              <a:latin typeface="Roboto Serif Light"/>
              <a:ea typeface="Roboto Serif Light"/>
              <a:cs typeface="Roboto Serif Light"/>
              <a:sym typeface="Roboto Serif Light"/>
            </a:endParaRPr>
          </a:p>
          <a:p>
            <a:pPr indent="0" lvl="0" marL="0" rtl="0" algn="l">
              <a:spcBef>
                <a:spcPts val="0"/>
              </a:spcBef>
              <a:spcAft>
                <a:spcPts val="0"/>
              </a:spcAft>
              <a:buSzPts val="990"/>
              <a:buNone/>
            </a:pPr>
            <a:r>
              <a:t/>
            </a:r>
            <a:endParaRPr sz="660">
              <a:solidFill>
                <a:srgbClr val="00FFFF"/>
              </a:solidFill>
              <a:latin typeface="Roboto Serif Light"/>
              <a:ea typeface="Roboto Serif Light"/>
              <a:cs typeface="Roboto Serif Light"/>
              <a:sym typeface="Roboto Serif Light"/>
            </a:endParaRPr>
          </a:p>
          <a:p>
            <a:pPr indent="0" lvl="0" marL="0" rtl="0" algn="ctr">
              <a:spcBef>
                <a:spcPts val="0"/>
              </a:spcBef>
              <a:spcAft>
                <a:spcPts val="0"/>
              </a:spcAft>
              <a:buSzPts val="990"/>
              <a:buNone/>
            </a:pPr>
            <a:r>
              <a:rPr lang="en" sz="1660">
                <a:solidFill>
                  <a:srgbClr val="00FFFF"/>
                </a:solidFill>
                <a:latin typeface="Roboto Serif Light"/>
                <a:ea typeface="Roboto Serif Light"/>
                <a:cs typeface="Roboto Serif Light"/>
                <a:sym typeface="Roboto Serif Light"/>
              </a:rPr>
              <a:t>MEO’s “Cool” Room</a:t>
            </a:r>
            <a:endParaRPr sz="1660">
              <a:solidFill>
                <a:srgbClr val="00FFFF"/>
              </a:solidFill>
              <a:latin typeface="Roboto Serif Light"/>
              <a:ea typeface="Roboto Serif Light"/>
              <a:cs typeface="Roboto Serif Light"/>
              <a:sym typeface="Roboto Serif Light"/>
            </a:endParaRPr>
          </a:p>
          <a:p>
            <a:pPr indent="0" lvl="0" marL="0" rtl="0" algn="ctr">
              <a:spcBef>
                <a:spcPts val="0"/>
              </a:spcBef>
              <a:spcAft>
                <a:spcPts val="0"/>
              </a:spcAft>
              <a:buSzPts val="990"/>
              <a:buNone/>
            </a:pPr>
            <a:r>
              <a:t/>
            </a:r>
            <a:endParaRPr sz="660">
              <a:solidFill>
                <a:srgbClr val="00FFFF"/>
              </a:solidFill>
              <a:latin typeface="Roboto Serif Light"/>
              <a:ea typeface="Roboto Serif Light"/>
              <a:cs typeface="Roboto Serif Light"/>
              <a:sym typeface="Roboto Serif Light"/>
            </a:endParaRPr>
          </a:p>
          <a:p>
            <a:pPr indent="-314960" lvl="0" marL="457200" rtl="0" algn="l">
              <a:spcBef>
                <a:spcPts val="0"/>
              </a:spcBef>
              <a:spcAft>
                <a:spcPts val="0"/>
              </a:spcAft>
              <a:buClr>
                <a:schemeClr val="accent1"/>
              </a:buClr>
              <a:buSzPts val="1360"/>
              <a:buFont typeface="Roboto Serif Light"/>
              <a:buChar char="●"/>
            </a:pPr>
            <a:r>
              <a:rPr lang="en" sz="1360">
                <a:solidFill>
                  <a:schemeClr val="accent1"/>
                </a:solidFill>
                <a:latin typeface="Roboto Serif Light"/>
                <a:ea typeface="Roboto Serif Light"/>
                <a:cs typeface="Roboto Serif Light"/>
                <a:sym typeface="Roboto Serif Light"/>
              </a:rPr>
              <a:t>Ensuring a comfortable observing environment is crucial for allowing concentration</a:t>
            </a:r>
            <a:endParaRPr sz="1360">
              <a:solidFill>
                <a:schemeClr val="accent1"/>
              </a:solidFill>
              <a:latin typeface="Roboto Serif Light"/>
              <a:ea typeface="Roboto Serif Light"/>
              <a:cs typeface="Roboto Serif Light"/>
              <a:sym typeface="Roboto Serif Light"/>
            </a:endParaRPr>
          </a:p>
          <a:p>
            <a:pPr indent="0" lvl="0" marL="457200" rtl="0" algn="l">
              <a:spcBef>
                <a:spcPts val="0"/>
              </a:spcBef>
              <a:spcAft>
                <a:spcPts val="0"/>
              </a:spcAft>
              <a:buNone/>
            </a:pPr>
            <a:r>
              <a:rPr lang="en" sz="1360">
                <a:solidFill>
                  <a:schemeClr val="accent1"/>
                </a:solidFill>
                <a:latin typeface="Roboto Serif Light"/>
                <a:ea typeface="Roboto Serif Light"/>
                <a:cs typeface="Roboto Serif Light"/>
                <a:sym typeface="Roboto Serif Light"/>
              </a:rPr>
              <a:t> on the work at hand. Climate </a:t>
            </a:r>
            <a:r>
              <a:rPr lang="en" sz="1360">
                <a:solidFill>
                  <a:schemeClr val="accent1"/>
                </a:solidFill>
                <a:latin typeface="Roboto Serif Light"/>
                <a:ea typeface="Roboto Serif Light"/>
                <a:cs typeface="Roboto Serif Light"/>
                <a:sym typeface="Roboto Serif Light"/>
              </a:rPr>
              <a:t>controlled</a:t>
            </a:r>
            <a:r>
              <a:rPr lang="en" sz="1360">
                <a:solidFill>
                  <a:schemeClr val="accent1"/>
                </a:solidFill>
                <a:latin typeface="Roboto Serif Light"/>
                <a:ea typeface="Roboto Serif Light"/>
                <a:cs typeface="Roboto Serif Light"/>
                <a:sym typeface="Roboto Serif Light"/>
              </a:rPr>
              <a:t> for the astronomer as well as the instruments.</a:t>
            </a:r>
            <a:endParaRPr sz="1360">
              <a:solidFill>
                <a:schemeClr val="accent1"/>
              </a:solidFill>
              <a:latin typeface="Roboto Serif Light"/>
              <a:ea typeface="Roboto Serif Light"/>
              <a:cs typeface="Roboto Serif Light"/>
              <a:sym typeface="Roboto Serif Light"/>
            </a:endParaRPr>
          </a:p>
          <a:p>
            <a:pPr indent="0" lvl="0" marL="0" rtl="0" algn="l">
              <a:spcBef>
                <a:spcPts val="0"/>
              </a:spcBef>
              <a:spcAft>
                <a:spcPts val="0"/>
              </a:spcAft>
              <a:buNone/>
            </a:pPr>
            <a:r>
              <a:t/>
            </a:r>
            <a:endParaRPr sz="660">
              <a:solidFill>
                <a:schemeClr val="accent1"/>
              </a:solidFill>
              <a:latin typeface="Roboto Serif Light"/>
              <a:ea typeface="Roboto Serif Light"/>
              <a:cs typeface="Roboto Serif Light"/>
              <a:sym typeface="Roboto Serif Light"/>
            </a:endParaRPr>
          </a:p>
          <a:p>
            <a:pPr indent="-314960" lvl="0" marL="457200" rtl="0" algn="l">
              <a:spcBef>
                <a:spcPts val="0"/>
              </a:spcBef>
              <a:spcAft>
                <a:spcPts val="0"/>
              </a:spcAft>
              <a:buClr>
                <a:schemeClr val="accent1"/>
              </a:buClr>
              <a:buSzPts val="1360"/>
              <a:buFont typeface="Roboto Serif Light"/>
              <a:buChar char="●"/>
            </a:pPr>
            <a:r>
              <a:rPr lang="en" sz="1360">
                <a:solidFill>
                  <a:schemeClr val="accent1"/>
                </a:solidFill>
                <a:latin typeface="Roboto Serif Light"/>
                <a:ea typeface="Roboto Serif Light"/>
                <a:cs typeface="Roboto Serif Light"/>
                <a:sym typeface="Roboto Serif Light"/>
              </a:rPr>
              <a:t>Inside our facility, we have two computers located in the cool room. These computers are primarily dedicated to weather monitoring, reference information retrieval, and trolley status monitoring.</a:t>
            </a:r>
            <a:endParaRPr sz="1360">
              <a:solidFill>
                <a:schemeClr val="accent1"/>
              </a:solidFill>
              <a:latin typeface="Roboto Serif Light"/>
              <a:ea typeface="Roboto Serif Light"/>
              <a:cs typeface="Roboto Serif Light"/>
              <a:sym typeface="Roboto Serif Light"/>
            </a:endParaRPr>
          </a:p>
          <a:p>
            <a:pPr indent="0" lvl="0" marL="457200" rtl="0" algn="l">
              <a:spcBef>
                <a:spcPts val="0"/>
              </a:spcBef>
              <a:spcAft>
                <a:spcPts val="0"/>
              </a:spcAft>
              <a:buNone/>
            </a:pPr>
            <a:r>
              <a:t/>
            </a:r>
            <a:endParaRPr sz="660">
              <a:solidFill>
                <a:schemeClr val="accent1"/>
              </a:solidFill>
              <a:latin typeface="Roboto Serif Light"/>
              <a:ea typeface="Roboto Serif Light"/>
              <a:cs typeface="Roboto Serif Light"/>
              <a:sym typeface="Roboto Serif Light"/>
            </a:endParaRPr>
          </a:p>
          <a:p>
            <a:pPr indent="-314960" lvl="0" marL="457200" rtl="0" algn="l">
              <a:spcBef>
                <a:spcPts val="0"/>
              </a:spcBef>
              <a:spcAft>
                <a:spcPts val="0"/>
              </a:spcAft>
              <a:buClr>
                <a:schemeClr val="accent1"/>
              </a:buClr>
              <a:buSzPts val="1360"/>
              <a:buFont typeface="Roboto Serif Light"/>
              <a:buChar char="●"/>
            </a:pPr>
            <a:r>
              <a:rPr lang="en" sz="1360">
                <a:solidFill>
                  <a:schemeClr val="accent1"/>
                </a:solidFill>
                <a:latin typeface="Roboto Serif Light"/>
                <a:ea typeface="Roboto Serif Light"/>
                <a:cs typeface="Roboto Serif Light"/>
                <a:sym typeface="Roboto Serif Light"/>
              </a:rPr>
              <a:t>Additionally, there is another computer positioned on the trolley itself, responsible for mount control and imaging and </a:t>
            </a:r>
            <a:r>
              <a:rPr lang="en" sz="1360">
                <a:solidFill>
                  <a:schemeClr val="accent1"/>
                </a:solidFill>
                <a:latin typeface="Roboto Serif Light"/>
                <a:ea typeface="Roboto Serif Light"/>
                <a:cs typeface="Roboto Serif Light"/>
                <a:sym typeface="Roboto Serif Light"/>
              </a:rPr>
              <a:t>synthetic</a:t>
            </a:r>
            <a:r>
              <a:rPr lang="en" sz="1360">
                <a:solidFill>
                  <a:schemeClr val="accent1"/>
                </a:solidFill>
                <a:latin typeface="Roboto Serif Light"/>
                <a:ea typeface="Roboto Serif Light"/>
                <a:cs typeface="Roboto Serif Light"/>
                <a:sym typeface="Roboto Serif Light"/>
              </a:rPr>
              <a:t> tracking tasks.</a:t>
            </a:r>
            <a:endParaRPr sz="1360">
              <a:solidFill>
                <a:schemeClr val="accent1"/>
              </a:solidFill>
              <a:latin typeface="Roboto Serif Light"/>
              <a:ea typeface="Roboto Serif Light"/>
              <a:cs typeface="Roboto Serif Light"/>
              <a:sym typeface="Roboto Serif Light"/>
            </a:endParaRPr>
          </a:p>
          <a:p>
            <a:pPr indent="0" lvl="0" marL="457200" rtl="0" algn="l">
              <a:spcBef>
                <a:spcPts val="0"/>
              </a:spcBef>
              <a:spcAft>
                <a:spcPts val="0"/>
              </a:spcAft>
              <a:buNone/>
            </a:pPr>
            <a:r>
              <a:t/>
            </a:r>
            <a:endParaRPr sz="660">
              <a:solidFill>
                <a:schemeClr val="accent1"/>
              </a:solidFill>
              <a:latin typeface="Roboto Serif Light"/>
              <a:ea typeface="Roboto Serif Light"/>
              <a:cs typeface="Roboto Serif Light"/>
              <a:sym typeface="Roboto Serif Light"/>
            </a:endParaRPr>
          </a:p>
          <a:p>
            <a:pPr indent="-314960" lvl="0" marL="457200" rtl="0" algn="l">
              <a:spcBef>
                <a:spcPts val="0"/>
              </a:spcBef>
              <a:spcAft>
                <a:spcPts val="0"/>
              </a:spcAft>
              <a:buClr>
                <a:schemeClr val="accent1"/>
              </a:buClr>
              <a:buSzPts val="1360"/>
              <a:buFont typeface="Roboto Serif Light"/>
              <a:buChar char="●"/>
            </a:pPr>
            <a:r>
              <a:rPr lang="en" sz="1360">
                <a:solidFill>
                  <a:schemeClr val="accent1"/>
                </a:solidFill>
                <a:latin typeface="Roboto Serif Light"/>
                <a:ea typeface="Roboto Serif Light"/>
                <a:cs typeface="Roboto Serif Light"/>
                <a:sym typeface="Roboto Serif Light"/>
              </a:rPr>
              <a:t>Of course, we can't forget the most vital component of our setup - the coffee maker!</a:t>
            </a:r>
            <a:endParaRPr sz="1360">
              <a:solidFill>
                <a:schemeClr val="accent1"/>
              </a:solidFill>
              <a:latin typeface="Roboto Serif Light"/>
              <a:ea typeface="Roboto Serif Light"/>
              <a:cs typeface="Roboto Serif Light"/>
              <a:sym typeface="Roboto Serif Light"/>
            </a:endParaRPr>
          </a:p>
          <a:p>
            <a:pPr indent="0" lvl="0" marL="0" rtl="0" algn="ctr">
              <a:spcBef>
                <a:spcPts val="0"/>
              </a:spcBef>
              <a:spcAft>
                <a:spcPts val="0"/>
              </a:spcAft>
              <a:buSzPts val="990"/>
              <a:buNone/>
            </a:pPr>
            <a:r>
              <a:t/>
            </a:r>
            <a:endParaRPr sz="1360">
              <a:solidFill>
                <a:schemeClr val="accent1"/>
              </a:solidFill>
              <a:latin typeface="Roboto Serif Light"/>
              <a:ea typeface="Roboto Serif Light"/>
              <a:cs typeface="Roboto Serif Light"/>
              <a:sym typeface="Roboto Serif Light"/>
            </a:endParaRPr>
          </a:p>
          <a:p>
            <a:pPr indent="0" lvl="0" marL="0" rtl="0" algn="ctr">
              <a:spcBef>
                <a:spcPts val="0"/>
              </a:spcBef>
              <a:spcAft>
                <a:spcPts val="0"/>
              </a:spcAft>
              <a:buSzPts val="990"/>
              <a:buNone/>
            </a:pPr>
            <a:r>
              <a:t/>
            </a:r>
            <a:endParaRPr sz="1360">
              <a:solidFill>
                <a:schemeClr val="accent1"/>
              </a:solidFill>
              <a:latin typeface="Roboto Serif Light"/>
              <a:ea typeface="Roboto Serif Light"/>
              <a:cs typeface="Roboto Serif Light"/>
              <a:sym typeface="Roboto Serif Light"/>
            </a:endParaRPr>
          </a:p>
        </p:txBody>
      </p:sp>
      <p:pic>
        <p:nvPicPr>
          <p:cNvPr id="78" name="Google Shape;78;p17"/>
          <p:cNvPicPr preferRelativeResize="0"/>
          <p:nvPr/>
        </p:nvPicPr>
        <p:blipFill>
          <a:blip r:embed="rId3">
            <a:alphaModFix/>
          </a:blip>
          <a:stretch>
            <a:fillRect/>
          </a:stretch>
        </p:blipFill>
        <p:spPr>
          <a:xfrm>
            <a:off x="6074650" y="299300"/>
            <a:ext cx="2438724" cy="4544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3000"/>
                                        <p:tgtEl>
                                          <p:spTgt spid="78"/>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3100"/>
                                        <p:tgtEl>
                                          <p:spTgt spid="77"/>
                                        </p:tgtEl>
                                        <p:attrNameLst>
                                          <p:attrName>ppt_w</p:attrName>
                                        </p:attrNameLst>
                                      </p:cBhvr>
                                      <p:tavLst>
                                        <p:tav fmla="" tm="0">
                                          <p:val>
                                            <p:strVal val="0"/>
                                          </p:val>
                                        </p:tav>
                                        <p:tav fmla="" tm="100000">
                                          <p:val>
                                            <p:strVal val="#ppt_w"/>
                                          </p:val>
                                        </p:tav>
                                      </p:tavLst>
                                    </p:anim>
                                    <p:anim calcmode="lin" valueType="num">
                                      <p:cBhvr additive="base">
                                        <p:cTn dur="3100"/>
                                        <p:tgtEl>
                                          <p:spTgt spid="7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idx="1" type="body"/>
          </p:nvPr>
        </p:nvSpPr>
        <p:spPr>
          <a:xfrm>
            <a:off x="495125" y="0"/>
            <a:ext cx="5210100" cy="5143500"/>
          </a:xfrm>
          <a:prstGeom prst="rect">
            <a:avLst/>
          </a:prstGeom>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None/>
            </a:pPr>
            <a:r>
              <a:t/>
            </a:r>
            <a:endParaRPr sz="993">
              <a:solidFill>
                <a:srgbClr val="00FFFF"/>
              </a:solidFill>
              <a:latin typeface="Roboto Serif"/>
              <a:ea typeface="Roboto Serif"/>
              <a:cs typeface="Roboto Serif"/>
              <a:sym typeface="Roboto Serif"/>
            </a:endParaRPr>
          </a:p>
          <a:p>
            <a:pPr indent="0" lvl="0" marL="0" rtl="0" algn="ctr">
              <a:lnSpc>
                <a:spcPct val="100000"/>
              </a:lnSpc>
              <a:spcBef>
                <a:spcPts val="0"/>
              </a:spcBef>
              <a:spcAft>
                <a:spcPts val="0"/>
              </a:spcAft>
              <a:buNone/>
            </a:pPr>
            <a:r>
              <a:rPr lang="en" sz="1650">
                <a:solidFill>
                  <a:srgbClr val="00FFFF"/>
                </a:solidFill>
                <a:latin typeface="Roboto Serif"/>
                <a:ea typeface="Roboto Serif"/>
                <a:cs typeface="Roboto Serif"/>
                <a:sym typeface="Roboto Serif"/>
              </a:rPr>
              <a:t>MEO’s </a:t>
            </a:r>
            <a:r>
              <a:rPr lang="en" sz="1650">
                <a:solidFill>
                  <a:srgbClr val="00FFFF"/>
                </a:solidFill>
                <a:latin typeface="Roboto Serif"/>
                <a:ea typeface="Roboto Serif"/>
                <a:cs typeface="Roboto Serif"/>
                <a:sym typeface="Roboto Serif"/>
              </a:rPr>
              <a:t>Philosophy</a:t>
            </a:r>
            <a:endParaRPr sz="1350">
              <a:solidFill>
                <a:schemeClr val="accent1"/>
              </a:solidFill>
              <a:latin typeface="Roboto Serif"/>
              <a:ea typeface="Roboto Serif"/>
              <a:cs typeface="Roboto Serif"/>
              <a:sym typeface="Roboto Serif"/>
            </a:endParaRPr>
          </a:p>
          <a:p>
            <a:pPr indent="0" lvl="0" marL="0" rtl="0" algn="ctr">
              <a:lnSpc>
                <a:spcPct val="100000"/>
              </a:lnSpc>
              <a:spcBef>
                <a:spcPts val="0"/>
              </a:spcBef>
              <a:spcAft>
                <a:spcPts val="0"/>
              </a:spcAft>
              <a:buNone/>
            </a:pPr>
            <a:r>
              <a:t/>
            </a:r>
            <a:endParaRPr sz="691">
              <a:solidFill>
                <a:schemeClr val="accent1"/>
              </a:solidFill>
              <a:latin typeface="Roboto Serif"/>
              <a:ea typeface="Roboto Serif"/>
              <a:cs typeface="Roboto Serif"/>
              <a:sym typeface="Roboto Serif"/>
            </a:endParaRPr>
          </a:p>
          <a:p>
            <a:pPr indent="-314325" lvl="0" marL="457200" rtl="0" algn="l">
              <a:lnSpc>
                <a:spcPct val="100000"/>
              </a:lnSpc>
              <a:spcBef>
                <a:spcPts val="0"/>
              </a:spcBef>
              <a:spcAft>
                <a:spcPts val="0"/>
              </a:spcAft>
              <a:buClr>
                <a:schemeClr val="accent1"/>
              </a:buClr>
              <a:buSzPts val="1350"/>
              <a:buFont typeface="Roboto Serif"/>
              <a:buChar char="●"/>
            </a:pPr>
            <a:r>
              <a:rPr lang="en" sz="1350">
                <a:solidFill>
                  <a:schemeClr val="accent1"/>
                </a:solidFill>
                <a:latin typeface="Roboto Serif"/>
                <a:ea typeface="Roboto Serif"/>
                <a:cs typeface="Roboto Serif"/>
                <a:sym typeface="Roboto Serif"/>
              </a:rPr>
              <a:t>MEO embarked on its journey into astrometry in response to a request from a graduate student at Embry-Riddle Aeronautical University in Daytona, Florida. The student sought assistance in satellite imaging to improve their positional awareness through simultaneous dual </a:t>
            </a:r>
            <a:r>
              <a:rPr lang="en" sz="1350">
                <a:solidFill>
                  <a:schemeClr val="accent1"/>
                </a:solidFill>
                <a:latin typeface="Roboto Serif"/>
                <a:ea typeface="Roboto Serif"/>
                <a:cs typeface="Roboto Serif"/>
                <a:sym typeface="Roboto Serif"/>
              </a:rPr>
              <a:t>latitude </a:t>
            </a:r>
            <a:r>
              <a:rPr lang="en" sz="1350">
                <a:solidFill>
                  <a:schemeClr val="accent1"/>
                </a:solidFill>
                <a:latin typeface="Roboto Serif"/>
                <a:ea typeface="Roboto Serif"/>
                <a:cs typeface="Roboto Serif"/>
                <a:sym typeface="Roboto Serif"/>
              </a:rPr>
              <a:t>observations. This collaboration resulted in the publication of a paper that documented the project's outcomes.</a:t>
            </a:r>
            <a:endParaRPr sz="1350">
              <a:solidFill>
                <a:schemeClr val="accent1"/>
              </a:solidFill>
              <a:latin typeface="Roboto Serif"/>
              <a:ea typeface="Roboto Serif"/>
              <a:cs typeface="Roboto Serif"/>
              <a:sym typeface="Roboto Serif"/>
            </a:endParaRPr>
          </a:p>
          <a:p>
            <a:pPr indent="0" lvl="0" marL="457200" rtl="0" algn="l">
              <a:lnSpc>
                <a:spcPct val="100000"/>
              </a:lnSpc>
              <a:spcBef>
                <a:spcPts val="0"/>
              </a:spcBef>
              <a:spcAft>
                <a:spcPts val="0"/>
              </a:spcAft>
              <a:buNone/>
            </a:pPr>
            <a:r>
              <a:t/>
            </a:r>
            <a:endParaRPr sz="650">
              <a:solidFill>
                <a:schemeClr val="accent1"/>
              </a:solidFill>
              <a:latin typeface="Roboto Serif"/>
              <a:ea typeface="Roboto Serif"/>
              <a:cs typeface="Roboto Serif"/>
              <a:sym typeface="Roboto Serif"/>
            </a:endParaRPr>
          </a:p>
          <a:p>
            <a:pPr indent="-314325" lvl="0" marL="457200" rtl="0" algn="l">
              <a:lnSpc>
                <a:spcPct val="100000"/>
              </a:lnSpc>
              <a:spcBef>
                <a:spcPts val="0"/>
              </a:spcBef>
              <a:spcAft>
                <a:spcPts val="0"/>
              </a:spcAft>
              <a:buClr>
                <a:schemeClr val="accent1"/>
              </a:buClr>
              <a:buSzPts val="1350"/>
              <a:buFont typeface="Roboto Serif"/>
              <a:buChar char="●"/>
            </a:pPr>
            <a:r>
              <a:rPr lang="en" sz="1350">
                <a:solidFill>
                  <a:schemeClr val="accent1"/>
                </a:solidFill>
                <a:latin typeface="Roboto Serif"/>
                <a:ea typeface="Roboto Serif"/>
                <a:cs typeface="Roboto Serif"/>
                <a:sym typeface="Roboto Serif"/>
              </a:rPr>
              <a:t>The central tenet of the project was the use of readily available off-the-shelf equipment, rather than investing in expensive custom tools. This approach enabled us to obtain the essential data required for enhancing situational awareness of Low Earth orbit satellites in a cost-effective and accessible manner.</a:t>
            </a:r>
            <a:endParaRPr sz="1350">
              <a:solidFill>
                <a:schemeClr val="accent1"/>
              </a:solidFill>
              <a:latin typeface="Roboto Serif"/>
              <a:ea typeface="Roboto Serif"/>
              <a:cs typeface="Roboto Serif"/>
              <a:sym typeface="Roboto Serif"/>
            </a:endParaRPr>
          </a:p>
          <a:p>
            <a:pPr indent="0" lvl="0" marL="457200" rtl="0" algn="l">
              <a:lnSpc>
                <a:spcPct val="100000"/>
              </a:lnSpc>
              <a:spcBef>
                <a:spcPts val="0"/>
              </a:spcBef>
              <a:spcAft>
                <a:spcPts val="0"/>
              </a:spcAft>
              <a:buNone/>
            </a:pPr>
            <a:r>
              <a:t/>
            </a:r>
            <a:endParaRPr sz="650">
              <a:solidFill>
                <a:schemeClr val="accent1"/>
              </a:solidFill>
              <a:latin typeface="Roboto Serif"/>
              <a:ea typeface="Roboto Serif"/>
              <a:cs typeface="Roboto Serif"/>
              <a:sym typeface="Roboto Serif"/>
            </a:endParaRPr>
          </a:p>
          <a:p>
            <a:pPr indent="-234950" lvl="1" marL="914400" rtl="0" algn="l">
              <a:lnSpc>
                <a:spcPct val="100000"/>
              </a:lnSpc>
              <a:spcBef>
                <a:spcPts val="0"/>
              </a:spcBef>
              <a:spcAft>
                <a:spcPts val="0"/>
              </a:spcAft>
              <a:buClr>
                <a:schemeClr val="accent1"/>
              </a:buClr>
              <a:buSzPts val="100"/>
              <a:buFont typeface="Roboto Serif"/>
              <a:buChar char="○"/>
            </a:pPr>
            <a:r>
              <a:t/>
            </a:r>
            <a:endParaRPr sz="100">
              <a:solidFill>
                <a:schemeClr val="accent1"/>
              </a:solidFill>
              <a:latin typeface="Roboto Serif"/>
              <a:ea typeface="Roboto Serif"/>
              <a:cs typeface="Roboto Serif"/>
              <a:sym typeface="Roboto Serif"/>
            </a:endParaRPr>
          </a:p>
          <a:p>
            <a:pPr indent="-314325" lvl="0" marL="457200" rtl="0" algn="l">
              <a:lnSpc>
                <a:spcPct val="100000"/>
              </a:lnSpc>
              <a:spcBef>
                <a:spcPts val="0"/>
              </a:spcBef>
              <a:spcAft>
                <a:spcPts val="0"/>
              </a:spcAft>
              <a:buClr>
                <a:schemeClr val="accent1"/>
              </a:buClr>
              <a:buSzPts val="1350"/>
              <a:buFont typeface="Roboto Serif"/>
              <a:buChar char="●"/>
            </a:pPr>
            <a:r>
              <a:rPr lang="en" sz="1350">
                <a:solidFill>
                  <a:schemeClr val="accent1"/>
                </a:solidFill>
                <a:latin typeface="Roboto Serif"/>
                <a:ea typeface="Roboto Serif"/>
                <a:cs typeface="Roboto Serif"/>
                <a:sym typeface="Roboto Serif"/>
              </a:rPr>
              <a:t>We have continued to uphold this principle in our work, extending it to our observations of Minor planets.</a:t>
            </a:r>
            <a:endParaRPr sz="1350">
              <a:solidFill>
                <a:schemeClr val="accent1"/>
              </a:solidFill>
              <a:latin typeface="Roboto Serif"/>
              <a:ea typeface="Roboto Serif"/>
              <a:cs typeface="Roboto Serif"/>
              <a:sym typeface="Roboto Serif"/>
            </a:endParaRPr>
          </a:p>
          <a:p>
            <a:pPr indent="0" lvl="0" marL="457200" rtl="0" algn="l">
              <a:lnSpc>
                <a:spcPct val="100000"/>
              </a:lnSpc>
              <a:spcBef>
                <a:spcPts val="0"/>
              </a:spcBef>
              <a:spcAft>
                <a:spcPts val="0"/>
              </a:spcAft>
              <a:buNone/>
            </a:pPr>
            <a:r>
              <a:t/>
            </a:r>
            <a:endParaRPr sz="650">
              <a:solidFill>
                <a:schemeClr val="accent1"/>
              </a:solidFill>
              <a:latin typeface="Roboto Serif"/>
              <a:ea typeface="Roboto Serif"/>
              <a:cs typeface="Roboto Serif"/>
              <a:sym typeface="Roboto Serif"/>
            </a:endParaRPr>
          </a:p>
          <a:p>
            <a:pPr indent="-234950" lvl="1" marL="914400" rtl="0" algn="l">
              <a:lnSpc>
                <a:spcPct val="100000"/>
              </a:lnSpc>
              <a:spcBef>
                <a:spcPts val="0"/>
              </a:spcBef>
              <a:spcAft>
                <a:spcPts val="0"/>
              </a:spcAft>
              <a:buClr>
                <a:schemeClr val="accent1"/>
              </a:buClr>
              <a:buSzPts val="100"/>
              <a:buFont typeface="Roboto Serif"/>
              <a:buChar char="○"/>
            </a:pPr>
            <a:r>
              <a:t/>
            </a:r>
            <a:endParaRPr sz="100">
              <a:solidFill>
                <a:schemeClr val="accent1"/>
              </a:solidFill>
              <a:latin typeface="Roboto Serif"/>
              <a:ea typeface="Roboto Serif"/>
              <a:cs typeface="Roboto Serif"/>
              <a:sym typeface="Roboto Serif"/>
            </a:endParaRPr>
          </a:p>
          <a:p>
            <a:pPr indent="-314325" lvl="0" marL="457200" rtl="0" algn="l">
              <a:lnSpc>
                <a:spcPct val="100000"/>
              </a:lnSpc>
              <a:spcBef>
                <a:spcPts val="0"/>
              </a:spcBef>
              <a:spcAft>
                <a:spcPts val="0"/>
              </a:spcAft>
              <a:buClr>
                <a:schemeClr val="accent1"/>
              </a:buClr>
              <a:buSzPts val="1350"/>
              <a:buFont typeface="Roboto Serif"/>
              <a:buChar char="●"/>
            </a:pPr>
            <a:r>
              <a:rPr lang="en" sz="1350">
                <a:solidFill>
                  <a:schemeClr val="accent1"/>
                </a:solidFill>
                <a:latin typeface="Roboto Serif"/>
                <a:ea typeface="Roboto Serif"/>
                <a:cs typeface="Roboto Serif"/>
                <a:sym typeface="Roboto Serif"/>
              </a:rPr>
              <a:t>O</a:t>
            </a:r>
            <a:r>
              <a:rPr lang="en" sz="1350">
                <a:solidFill>
                  <a:schemeClr val="accent1"/>
                </a:solidFill>
                <a:latin typeface="Roboto Serif"/>
                <a:ea typeface="Roboto Serif"/>
                <a:cs typeface="Roboto Serif"/>
                <a:sym typeface="Roboto Serif"/>
              </a:rPr>
              <a:t>ur guiding ethos is “</a:t>
            </a:r>
            <a:r>
              <a:rPr lang="en" sz="1350">
                <a:solidFill>
                  <a:schemeClr val="accent1"/>
                </a:solidFill>
                <a:latin typeface="Roboto Serif"/>
                <a:ea typeface="Roboto Serif"/>
                <a:cs typeface="Roboto Serif"/>
                <a:sym typeface="Roboto Serif"/>
              </a:rPr>
              <a:t>achieve</a:t>
            </a:r>
            <a:r>
              <a:rPr lang="en" sz="1350">
                <a:solidFill>
                  <a:schemeClr val="accent1"/>
                </a:solidFill>
                <a:latin typeface="Roboto Serif"/>
                <a:ea typeface="Roboto Serif"/>
                <a:cs typeface="Roboto Serif"/>
                <a:sym typeface="Roboto Serif"/>
              </a:rPr>
              <a:t> m</a:t>
            </a:r>
            <a:r>
              <a:rPr lang="en" sz="1350">
                <a:solidFill>
                  <a:schemeClr val="accent1"/>
                </a:solidFill>
                <a:latin typeface="Roboto Serif"/>
                <a:ea typeface="Roboto Serif"/>
                <a:cs typeface="Roboto Serif"/>
                <a:sym typeface="Roboto Serif"/>
              </a:rPr>
              <a:t>ore with less” </a:t>
            </a:r>
            <a:r>
              <a:rPr lang="en" sz="1350">
                <a:solidFill>
                  <a:schemeClr val="accent1"/>
                </a:solidFill>
                <a:latin typeface="Roboto Serif"/>
                <a:ea typeface="Roboto Serif"/>
                <a:cs typeface="Roboto Serif"/>
                <a:sym typeface="Roboto Serif"/>
              </a:rPr>
              <a:t>emphasizing efficiency and effectiveness in our endeavors.</a:t>
            </a:r>
            <a:endParaRPr sz="1350">
              <a:solidFill>
                <a:schemeClr val="accent1"/>
              </a:solidFill>
              <a:latin typeface="Roboto Serif"/>
              <a:ea typeface="Roboto Serif"/>
              <a:cs typeface="Roboto Serif"/>
              <a:sym typeface="Roboto Serif"/>
            </a:endParaRPr>
          </a:p>
          <a:p>
            <a:pPr indent="0" lvl="0" marL="0" rtl="0" algn="ctr">
              <a:spcBef>
                <a:spcPts val="0"/>
              </a:spcBef>
              <a:spcAft>
                <a:spcPts val="1200"/>
              </a:spcAft>
              <a:buNone/>
            </a:pPr>
            <a:r>
              <a:t/>
            </a:r>
            <a:endParaRPr>
              <a:solidFill>
                <a:schemeClr val="accent1"/>
              </a:solidFill>
              <a:latin typeface="Roboto Serif"/>
              <a:ea typeface="Roboto Serif"/>
              <a:cs typeface="Roboto Serif"/>
              <a:sym typeface="Roboto Serif"/>
            </a:endParaRPr>
          </a:p>
        </p:txBody>
      </p:sp>
      <p:pic>
        <p:nvPicPr>
          <p:cNvPr id="84" name="Google Shape;84;p18"/>
          <p:cNvPicPr preferRelativeResize="0"/>
          <p:nvPr/>
        </p:nvPicPr>
        <p:blipFill>
          <a:blip r:embed="rId3">
            <a:alphaModFix/>
          </a:blip>
          <a:stretch>
            <a:fillRect/>
          </a:stretch>
        </p:blipFill>
        <p:spPr>
          <a:xfrm>
            <a:off x="6207650" y="325163"/>
            <a:ext cx="2312225" cy="4493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3000"/>
                                        <p:tgtEl>
                                          <p:spTgt spid="84"/>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3000"/>
                                        <p:tgtEl>
                                          <p:spTgt spid="83"/>
                                        </p:tgtEl>
                                        <p:attrNameLst>
                                          <p:attrName>ppt_w</p:attrName>
                                        </p:attrNameLst>
                                      </p:cBhvr>
                                      <p:tavLst>
                                        <p:tav fmla="" tm="0">
                                          <p:val>
                                            <p:strVal val="0"/>
                                          </p:val>
                                        </p:tav>
                                        <p:tav fmla="" tm="100000">
                                          <p:val>
                                            <p:strVal val="#ppt_w"/>
                                          </p:val>
                                        </p:tav>
                                      </p:tavLst>
                                    </p:anim>
                                    <p:anim calcmode="lin" valueType="num">
                                      <p:cBhvr additive="base">
                                        <p:cTn dur="3000"/>
                                        <p:tgtEl>
                                          <p:spTgt spid="8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ph type="title"/>
          </p:nvPr>
        </p:nvSpPr>
        <p:spPr>
          <a:xfrm>
            <a:off x="4707475" y="0"/>
            <a:ext cx="4436400" cy="50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900">
              <a:solidFill>
                <a:schemeClr val="accent1"/>
              </a:solidFill>
              <a:latin typeface="Roboto Serif"/>
              <a:ea typeface="Roboto Serif"/>
              <a:cs typeface="Roboto Serif"/>
              <a:sym typeface="Roboto Serif"/>
            </a:endParaRPr>
          </a:p>
          <a:p>
            <a:pPr indent="0" lvl="0" marL="0" rtl="0" algn="ctr">
              <a:spcBef>
                <a:spcPts val="0"/>
              </a:spcBef>
              <a:spcAft>
                <a:spcPts val="0"/>
              </a:spcAft>
              <a:buNone/>
            </a:pPr>
            <a:r>
              <a:rPr lang="en" sz="1500">
                <a:solidFill>
                  <a:srgbClr val="00FFFF"/>
                </a:solidFill>
                <a:latin typeface="Roboto Serif"/>
                <a:ea typeface="Roboto Serif"/>
                <a:cs typeface="Roboto Serif"/>
                <a:sym typeface="Roboto Serif"/>
              </a:rPr>
              <a:t>Frequent Rumbles &amp; Booms!</a:t>
            </a:r>
            <a:endParaRPr sz="1500">
              <a:solidFill>
                <a:srgbClr val="00FFFF"/>
              </a:solidFill>
              <a:latin typeface="Roboto Serif"/>
              <a:ea typeface="Roboto Serif"/>
              <a:cs typeface="Roboto Serif"/>
              <a:sym typeface="Roboto Serif"/>
            </a:endParaRPr>
          </a:p>
          <a:p>
            <a:pPr indent="0" lvl="0" marL="0" rtl="0" algn="l">
              <a:spcBef>
                <a:spcPts val="0"/>
              </a:spcBef>
              <a:spcAft>
                <a:spcPts val="0"/>
              </a:spcAft>
              <a:buNone/>
            </a:pPr>
            <a:r>
              <a:t/>
            </a:r>
            <a:endParaRPr sz="1050">
              <a:solidFill>
                <a:schemeClr val="accent1"/>
              </a:solidFill>
              <a:latin typeface="Roboto Serif"/>
              <a:ea typeface="Roboto Serif"/>
              <a:cs typeface="Roboto Serif"/>
              <a:sym typeface="Roboto Serif"/>
            </a:endParaRPr>
          </a:p>
          <a:p>
            <a:pPr indent="-314325" lvl="0" marL="457200" rtl="0" algn="l">
              <a:spcBef>
                <a:spcPts val="0"/>
              </a:spcBef>
              <a:spcAft>
                <a:spcPts val="0"/>
              </a:spcAft>
              <a:buClr>
                <a:schemeClr val="accent1"/>
              </a:buClr>
              <a:buSzPts val="1350"/>
              <a:buFont typeface="Roboto Serif"/>
              <a:buChar char="●"/>
            </a:pPr>
            <a:r>
              <a:rPr lang="en" sz="1350">
                <a:solidFill>
                  <a:schemeClr val="accent1"/>
                </a:solidFill>
                <a:latin typeface="Roboto Serif"/>
                <a:ea typeface="Roboto Serif"/>
                <a:cs typeface="Roboto Serif"/>
                <a:sym typeface="Roboto Serif"/>
              </a:rPr>
              <a:t>MEO, located 45 miles south of the Kennedy Space Center in Cape Canaveral, Florida, enjoys a unique vantage point for observing nightly space launches and the accompanying sonic booms.</a:t>
            </a:r>
            <a:endParaRPr sz="1350">
              <a:solidFill>
                <a:schemeClr val="accent1"/>
              </a:solidFill>
              <a:latin typeface="Roboto Serif"/>
              <a:ea typeface="Roboto Serif"/>
              <a:cs typeface="Roboto Serif"/>
              <a:sym typeface="Roboto Serif"/>
            </a:endParaRPr>
          </a:p>
          <a:p>
            <a:pPr indent="0" lvl="0" marL="1371600" rtl="0" algn="l">
              <a:spcBef>
                <a:spcPts val="0"/>
              </a:spcBef>
              <a:spcAft>
                <a:spcPts val="0"/>
              </a:spcAft>
              <a:buNone/>
            </a:pPr>
            <a:r>
              <a:t/>
            </a:r>
            <a:endParaRPr sz="650">
              <a:solidFill>
                <a:schemeClr val="accent1"/>
              </a:solidFill>
              <a:latin typeface="Roboto Serif"/>
              <a:ea typeface="Roboto Serif"/>
              <a:cs typeface="Roboto Serif"/>
              <a:sym typeface="Roboto Serif"/>
            </a:endParaRPr>
          </a:p>
          <a:p>
            <a:pPr indent="-314325" lvl="0" marL="457200" rtl="0" algn="l">
              <a:spcBef>
                <a:spcPts val="0"/>
              </a:spcBef>
              <a:spcAft>
                <a:spcPts val="0"/>
              </a:spcAft>
              <a:buClr>
                <a:schemeClr val="accent1"/>
              </a:buClr>
              <a:buSzPts val="1350"/>
              <a:buFont typeface="Roboto Serif"/>
              <a:buChar char="●"/>
            </a:pPr>
            <a:r>
              <a:rPr lang="en" sz="1350">
                <a:solidFill>
                  <a:schemeClr val="accent1"/>
                </a:solidFill>
                <a:latin typeface="Roboto Serif"/>
                <a:ea typeface="Roboto Serif"/>
                <a:cs typeface="Roboto Serif"/>
                <a:sym typeface="Roboto Serif"/>
              </a:rPr>
              <a:t>Summer weather adds additional rumbles and booms!  MEO experiences its most favorable weather conditions during the winter months. Summer observing conditions are often contingent on the El Niño and La Niña cycles with a distinct wet season.</a:t>
            </a:r>
            <a:endParaRPr sz="1350">
              <a:solidFill>
                <a:schemeClr val="accent1"/>
              </a:solidFill>
              <a:latin typeface="Roboto Serif"/>
              <a:ea typeface="Roboto Serif"/>
              <a:cs typeface="Roboto Serif"/>
              <a:sym typeface="Roboto Serif"/>
            </a:endParaRPr>
          </a:p>
          <a:p>
            <a:pPr indent="0" lvl="0" marL="0" rtl="0" algn="l">
              <a:spcBef>
                <a:spcPts val="0"/>
              </a:spcBef>
              <a:spcAft>
                <a:spcPts val="0"/>
              </a:spcAft>
              <a:buNone/>
            </a:pPr>
            <a:r>
              <a:t/>
            </a:r>
            <a:endParaRPr sz="650">
              <a:solidFill>
                <a:schemeClr val="accent1"/>
              </a:solidFill>
              <a:latin typeface="Roboto Serif"/>
              <a:ea typeface="Roboto Serif"/>
              <a:cs typeface="Roboto Serif"/>
              <a:sym typeface="Roboto Serif"/>
            </a:endParaRPr>
          </a:p>
          <a:p>
            <a:pPr indent="-314325" lvl="0" marL="457200" rtl="0" algn="l">
              <a:spcBef>
                <a:spcPts val="0"/>
              </a:spcBef>
              <a:spcAft>
                <a:spcPts val="0"/>
              </a:spcAft>
              <a:buClr>
                <a:schemeClr val="accent1"/>
              </a:buClr>
              <a:buSzPts val="1350"/>
              <a:buFont typeface="Roboto Serif"/>
              <a:buChar char="●"/>
            </a:pPr>
            <a:r>
              <a:rPr lang="en" sz="1350">
                <a:solidFill>
                  <a:schemeClr val="accent1"/>
                </a:solidFill>
                <a:latin typeface="Roboto Serif"/>
                <a:ea typeface="Roboto Serif"/>
                <a:cs typeface="Roboto Serif"/>
                <a:sym typeface="Roboto Serif"/>
              </a:rPr>
              <a:t>Typically, we benefit from exceptional seeing conditions, as the jet stream tends to remain well above our observatory site.</a:t>
            </a:r>
            <a:endParaRPr sz="1350">
              <a:solidFill>
                <a:schemeClr val="accent1"/>
              </a:solidFill>
              <a:latin typeface="Roboto Serif"/>
              <a:ea typeface="Roboto Serif"/>
              <a:cs typeface="Roboto Serif"/>
              <a:sym typeface="Roboto Serif"/>
            </a:endParaRPr>
          </a:p>
        </p:txBody>
      </p:sp>
      <p:pic>
        <p:nvPicPr>
          <p:cNvPr id="90" name="Google Shape;90;p19"/>
          <p:cNvPicPr preferRelativeResize="0"/>
          <p:nvPr/>
        </p:nvPicPr>
        <p:blipFill>
          <a:blip r:embed="rId3">
            <a:alphaModFix/>
          </a:blip>
          <a:stretch>
            <a:fillRect/>
          </a:stretch>
        </p:blipFill>
        <p:spPr>
          <a:xfrm>
            <a:off x="524700" y="477575"/>
            <a:ext cx="3816074" cy="4188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3000"/>
                                        <p:tgtEl>
                                          <p:spTgt spid="90"/>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3000"/>
                                        <p:tgtEl>
                                          <p:spTgt spid="89"/>
                                        </p:tgtEl>
                                        <p:attrNameLst>
                                          <p:attrName>ppt_w</p:attrName>
                                        </p:attrNameLst>
                                      </p:cBhvr>
                                      <p:tavLst>
                                        <p:tav fmla="" tm="0">
                                          <p:val>
                                            <p:strVal val="0"/>
                                          </p:val>
                                        </p:tav>
                                        <p:tav fmla="" tm="100000">
                                          <p:val>
                                            <p:strVal val="#ppt_w"/>
                                          </p:val>
                                        </p:tav>
                                      </p:tavLst>
                                    </p:anim>
                                    <p:anim calcmode="lin" valueType="num">
                                      <p:cBhvr additive="base">
                                        <p:cTn dur="3000"/>
                                        <p:tgtEl>
                                          <p:spTgt spid="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0"/>
          <p:cNvPicPr preferRelativeResize="0"/>
          <p:nvPr/>
        </p:nvPicPr>
        <p:blipFill>
          <a:blip r:embed="rId3">
            <a:alphaModFix/>
          </a:blip>
          <a:stretch>
            <a:fillRect/>
          </a:stretch>
        </p:blipFill>
        <p:spPr>
          <a:xfrm>
            <a:off x="152400" y="152400"/>
            <a:ext cx="8595061" cy="4838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23" presetSubtype="32">
                                  <p:stCondLst>
                                    <p:cond delay="0"/>
                                  </p:stCondLst>
                                  <p:childTnLst>
                                    <p:anim calcmode="lin" valueType="num">
                                      <p:cBhvr additive="base">
                                        <p:cTn dur="5000"/>
                                        <p:tgtEl>
                                          <p:spTgt spid="95"/>
                                        </p:tgtEl>
                                        <p:attrNameLst>
                                          <p:attrName>ppt_w</p:attrName>
                                        </p:attrNameLst>
                                      </p:cBhvr>
                                      <p:tavLst>
                                        <p:tav fmla="" tm="0">
                                          <p:val>
                                            <p:strVal val="#ppt_w"/>
                                          </p:val>
                                        </p:tav>
                                        <p:tav fmla="" tm="100000">
                                          <p:val>
                                            <p:strVal val="0"/>
                                          </p:val>
                                        </p:tav>
                                      </p:tavLst>
                                    </p:anim>
                                    <p:anim calcmode="lin" valueType="num">
                                      <p:cBhvr additive="base">
                                        <p:cTn dur="5000"/>
                                        <p:tgtEl>
                                          <p:spTgt spid="95"/>
                                        </p:tgtEl>
                                        <p:attrNameLst>
                                          <p:attrName>ppt_h</p:attrName>
                                        </p:attrNameLst>
                                      </p:cBhvr>
                                      <p:tavLst>
                                        <p:tav fmla="" tm="0">
                                          <p:val>
                                            <p:strVal val="#ppt_h"/>
                                          </p:val>
                                        </p:tav>
                                        <p:tav fmla="" tm="100000">
                                          <p:val>
                                            <p:strVal val="0"/>
                                          </p:val>
                                        </p:tav>
                                      </p:tavLst>
                                    </p:anim>
                                    <p:set>
                                      <p:cBhvr>
                                        <p:cTn dur="1" fill="hold">
                                          <p:stCondLst>
                                            <p:cond delay="5000"/>
                                          </p:stCondLst>
                                        </p:cTn>
                                        <p:tgtEl>
                                          <p:spTgt spid="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