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363"/>
    <p:restoredTop sz="94720"/>
  </p:normalViewPr>
  <p:slideViewPr>
    <p:cSldViewPr snapToGrid="0">
      <p:cViewPr varScale="1">
        <p:scale>
          <a:sx n="211" d="100"/>
          <a:sy n="211" d="100"/>
        </p:scale>
        <p:origin x="134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C0B03-C38E-C4C9-BE3E-B41C0E0E29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9DDF6C-9F11-6557-AD6A-C8BEAA4D14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388B3C-CC52-325E-F158-37E66BB7F501}"/>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5" name="Footer Placeholder 4">
            <a:extLst>
              <a:ext uri="{FF2B5EF4-FFF2-40B4-BE49-F238E27FC236}">
                <a16:creationId xmlns:a16="http://schemas.microsoft.com/office/drawing/2014/main" id="{650818B3-C552-30DE-2281-C37BB666BD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DF3BFB-80BF-7265-504D-F5E460852B9A}"/>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1702999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75977-8BFD-74EE-EFDC-B7489DF973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3C512A-4412-49FF-3F8A-FB78E7D4CA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BCEF63-0D21-B081-A3FC-CE0DB512AA7D}"/>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5" name="Footer Placeholder 4">
            <a:extLst>
              <a:ext uri="{FF2B5EF4-FFF2-40B4-BE49-F238E27FC236}">
                <a16:creationId xmlns:a16="http://schemas.microsoft.com/office/drawing/2014/main" id="{2549FA37-9ADB-95BA-360B-C4E5614222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A7618-98BD-B372-951B-C19A2D14359F}"/>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1423354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3AA871-3316-88B0-4E3F-D1B24C5451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4ACE87-2F8F-6F03-6769-6829BEE398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CCC336-950B-8445-88E3-A6EB43C97791}"/>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5" name="Footer Placeholder 4">
            <a:extLst>
              <a:ext uri="{FF2B5EF4-FFF2-40B4-BE49-F238E27FC236}">
                <a16:creationId xmlns:a16="http://schemas.microsoft.com/office/drawing/2014/main" id="{B944DA91-89E0-72BA-E120-B5F16F31C9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FF8929-97DF-46F6-15A1-8D213E56BB6C}"/>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186102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017F0-317F-249F-186E-9AFB4EE324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ED4001-3820-86CD-85BC-8AE0EDE43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E625A-B145-3263-3551-2D20BFF7BB5C}"/>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5" name="Footer Placeholder 4">
            <a:extLst>
              <a:ext uri="{FF2B5EF4-FFF2-40B4-BE49-F238E27FC236}">
                <a16:creationId xmlns:a16="http://schemas.microsoft.com/office/drawing/2014/main" id="{B667BB8D-E32A-A166-2433-F390DC4FB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0935F-C667-5DDD-C94F-B343F7DEA908}"/>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442640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671BA-F591-243A-16FB-F98229269D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98EE13-6E64-37D3-3795-1009E024A65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2F773D-CA76-9591-FEAD-68887C76E0DD}"/>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5" name="Footer Placeholder 4">
            <a:extLst>
              <a:ext uri="{FF2B5EF4-FFF2-40B4-BE49-F238E27FC236}">
                <a16:creationId xmlns:a16="http://schemas.microsoft.com/office/drawing/2014/main" id="{1D8511A3-762F-04C6-5596-FD2A9CB27F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24842-9D52-CE53-8D32-A01A9609852C}"/>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205729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770D-556B-F230-E43F-83B6D027CD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83F1A6-3560-27E9-DEF8-4DFE2E4FE2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929D48-A7F2-F957-9081-62458BC53D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94FAAB-2EEE-1AC9-8C3D-3B56DDC4C760}"/>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6" name="Footer Placeholder 5">
            <a:extLst>
              <a:ext uri="{FF2B5EF4-FFF2-40B4-BE49-F238E27FC236}">
                <a16:creationId xmlns:a16="http://schemas.microsoft.com/office/drawing/2014/main" id="{09967ABD-D03E-9DAC-4C2E-DBA287AF7F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DFB63C-54E5-C35B-8045-86B5C5C75E46}"/>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1395841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66E6E-E345-C10C-862A-404D642C0F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8A3EF8-495C-D0E5-9FC5-06347AF166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796774-C34A-1B0B-2F2E-847F056C2E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C38494-5226-7AF4-0A9A-BDEB5C4A70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229500-2765-7C0B-ED33-EBE5FFF0E5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25474E-B176-FD17-A03F-69A447FB1716}"/>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8" name="Footer Placeholder 7">
            <a:extLst>
              <a:ext uri="{FF2B5EF4-FFF2-40B4-BE49-F238E27FC236}">
                <a16:creationId xmlns:a16="http://schemas.microsoft.com/office/drawing/2014/main" id="{4CEBED6C-A6D2-6CC2-E769-5E7E3391D5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644719-C40D-BFF8-E2E2-F9A4F7229CF7}"/>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2700706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62E1E-756D-7A3A-771D-E38537EEFE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52462D-48C0-FA75-EC82-D84659319EF9}"/>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4" name="Footer Placeholder 3">
            <a:extLst>
              <a:ext uri="{FF2B5EF4-FFF2-40B4-BE49-F238E27FC236}">
                <a16:creationId xmlns:a16="http://schemas.microsoft.com/office/drawing/2014/main" id="{FBE134EC-553F-CE74-B92B-81C29A70B6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54C4A2-8638-2FC3-C8CE-A593FB58100B}"/>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158598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F305B9-2CE9-2B2F-D9D9-3B528D1A8EC2}"/>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3" name="Footer Placeholder 2">
            <a:extLst>
              <a:ext uri="{FF2B5EF4-FFF2-40B4-BE49-F238E27FC236}">
                <a16:creationId xmlns:a16="http://schemas.microsoft.com/office/drawing/2014/main" id="{ECFD6D4A-B1F5-D20E-39B9-052E4C06D6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D69A0E-916B-DF8A-FE96-9DBC5D6741F9}"/>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12424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590B-BC2D-D6DF-2ACB-5C610F2A05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5B7FB9-A910-92CC-1B87-E0EBA06141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529887-997F-0A38-0A07-0AB58B7005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3CB673-6A9A-FE04-1BCC-5D638C4B4D80}"/>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6" name="Footer Placeholder 5">
            <a:extLst>
              <a:ext uri="{FF2B5EF4-FFF2-40B4-BE49-F238E27FC236}">
                <a16:creationId xmlns:a16="http://schemas.microsoft.com/office/drawing/2014/main" id="{57784AE6-AA51-6C9A-F087-411E76729A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FD5D31-0F21-C54F-3025-164BB5BBBECD}"/>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1636837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6EF6B-2B6E-EE64-45F1-067628740C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B5A377-3A11-614B-A359-8DF8C0B363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358C3D-1463-8922-603D-061810A1D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F6F7A5-A1AA-0DD4-4479-38943CAD48DA}"/>
              </a:ext>
            </a:extLst>
          </p:cNvPr>
          <p:cNvSpPr>
            <a:spLocks noGrp="1"/>
          </p:cNvSpPr>
          <p:nvPr>
            <p:ph type="dt" sz="half" idx="10"/>
          </p:nvPr>
        </p:nvSpPr>
        <p:spPr/>
        <p:txBody>
          <a:bodyPr/>
          <a:lstStyle/>
          <a:p>
            <a:fld id="{E47C71CD-0A3C-5046-A494-A8D518ADC7F2}" type="datetimeFigureOut">
              <a:rPr lang="en-US" smtClean="0"/>
              <a:t>9/17/24</a:t>
            </a:fld>
            <a:endParaRPr lang="en-US"/>
          </a:p>
        </p:txBody>
      </p:sp>
      <p:sp>
        <p:nvSpPr>
          <p:cNvPr id="6" name="Footer Placeholder 5">
            <a:extLst>
              <a:ext uri="{FF2B5EF4-FFF2-40B4-BE49-F238E27FC236}">
                <a16:creationId xmlns:a16="http://schemas.microsoft.com/office/drawing/2014/main" id="{C42D50A5-85A8-9C89-2296-DA2D8AB32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554C67-F5D1-5261-594C-6ED8349EF9B8}"/>
              </a:ext>
            </a:extLst>
          </p:cNvPr>
          <p:cNvSpPr>
            <a:spLocks noGrp="1"/>
          </p:cNvSpPr>
          <p:nvPr>
            <p:ph type="sldNum" sz="quarter" idx="12"/>
          </p:nvPr>
        </p:nvSpPr>
        <p:spPr/>
        <p:txBody>
          <a:bodyPr/>
          <a:lstStyle/>
          <a:p>
            <a:fld id="{92F74B9D-C3B5-5346-B113-4F2F67BC22D3}" type="slidenum">
              <a:rPr lang="en-US" smtClean="0"/>
              <a:t>‹#›</a:t>
            </a:fld>
            <a:endParaRPr lang="en-US"/>
          </a:p>
        </p:txBody>
      </p:sp>
    </p:spTree>
    <p:extLst>
      <p:ext uri="{BB962C8B-B14F-4D97-AF65-F5344CB8AC3E}">
        <p14:creationId xmlns:p14="http://schemas.microsoft.com/office/powerpoint/2010/main" val="406214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AE1CDC-1DC7-3EDE-43B7-04FA944B8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59C6E3-B508-B16A-7C60-889063208D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AF4BE-88FA-37D0-C08D-B152476692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47C71CD-0A3C-5046-A494-A8D518ADC7F2}" type="datetimeFigureOut">
              <a:rPr lang="en-US" smtClean="0"/>
              <a:t>9/17/24</a:t>
            </a:fld>
            <a:endParaRPr lang="en-US"/>
          </a:p>
        </p:txBody>
      </p:sp>
      <p:sp>
        <p:nvSpPr>
          <p:cNvPr id="5" name="Footer Placeholder 4">
            <a:extLst>
              <a:ext uri="{FF2B5EF4-FFF2-40B4-BE49-F238E27FC236}">
                <a16:creationId xmlns:a16="http://schemas.microsoft.com/office/drawing/2014/main" id="{6A74C3F4-BA77-0D0E-DFB2-5BF0928C96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9C2F056-0934-3CCC-C31B-6280EDA67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2F74B9D-C3B5-5346-B113-4F2F67BC22D3}" type="slidenum">
              <a:rPr lang="en-US" smtClean="0"/>
              <a:t>‹#›</a:t>
            </a:fld>
            <a:endParaRPr lang="en-US"/>
          </a:p>
        </p:txBody>
      </p:sp>
    </p:spTree>
    <p:extLst>
      <p:ext uri="{BB962C8B-B14F-4D97-AF65-F5344CB8AC3E}">
        <p14:creationId xmlns:p14="http://schemas.microsoft.com/office/powerpoint/2010/main" val="2946489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3B80D-E2FA-2A4C-38DB-B04D694B9BAB}"/>
              </a:ext>
            </a:extLst>
          </p:cNvPr>
          <p:cNvSpPr>
            <a:spLocks noGrp="1"/>
          </p:cNvSpPr>
          <p:nvPr>
            <p:ph type="ctrTitle"/>
          </p:nvPr>
        </p:nvSpPr>
        <p:spPr>
          <a:xfrm>
            <a:off x="1524000" y="1122363"/>
            <a:ext cx="9144000" cy="2074794"/>
          </a:xfrm>
        </p:spPr>
        <p:txBody>
          <a:bodyPr/>
          <a:lstStyle/>
          <a:p>
            <a:r>
              <a:rPr lang="en-US" dirty="0"/>
              <a:t>Apophis Campaign(s)</a:t>
            </a:r>
          </a:p>
        </p:txBody>
      </p:sp>
      <p:sp>
        <p:nvSpPr>
          <p:cNvPr id="3" name="Subtitle 2">
            <a:extLst>
              <a:ext uri="{FF2B5EF4-FFF2-40B4-BE49-F238E27FC236}">
                <a16:creationId xmlns:a16="http://schemas.microsoft.com/office/drawing/2014/main" id="{F6BA2117-81ED-B4AB-BC60-1EE1393CD360}"/>
              </a:ext>
            </a:extLst>
          </p:cNvPr>
          <p:cNvSpPr>
            <a:spLocks noGrp="1"/>
          </p:cNvSpPr>
          <p:nvPr>
            <p:ph type="subTitle" idx="1"/>
          </p:nvPr>
        </p:nvSpPr>
        <p:spPr>
          <a:xfrm>
            <a:off x="1524000" y="3429000"/>
            <a:ext cx="9144000" cy="1655762"/>
          </a:xfrm>
        </p:spPr>
        <p:txBody>
          <a:bodyPr>
            <a:normAutofit lnSpcReduction="10000"/>
          </a:bodyPr>
          <a:lstStyle/>
          <a:p>
            <a:r>
              <a:rPr lang="en-US" dirty="0"/>
              <a:t>Prof. Vishnu Reddy</a:t>
            </a:r>
          </a:p>
          <a:p>
            <a:r>
              <a:rPr lang="en-US" dirty="0"/>
              <a:t>IAWN Campaign Coordinator</a:t>
            </a:r>
          </a:p>
          <a:p>
            <a:r>
              <a:rPr lang="en-US" dirty="0"/>
              <a:t>Prof. Cristina Thomas</a:t>
            </a:r>
          </a:p>
          <a:p>
            <a:r>
              <a:rPr lang="en-US" dirty="0"/>
              <a:t>Observations Working Group Lead</a:t>
            </a:r>
          </a:p>
        </p:txBody>
      </p:sp>
      <p:sp>
        <p:nvSpPr>
          <p:cNvPr id="4" name="Subtitle 2">
            <a:extLst>
              <a:ext uri="{FF2B5EF4-FFF2-40B4-BE49-F238E27FC236}">
                <a16:creationId xmlns:a16="http://schemas.microsoft.com/office/drawing/2014/main" id="{42A84ED1-0587-F7C4-5A06-B00239467B06}"/>
              </a:ext>
            </a:extLst>
          </p:cNvPr>
          <p:cNvSpPr txBox="1">
            <a:spLocks/>
          </p:cNvSpPr>
          <p:nvPr/>
        </p:nvSpPr>
        <p:spPr>
          <a:xfrm>
            <a:off x="1658233" y="5286089"/>
            <a:ext cx="9144000" cy="138129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200" dirty="0"/>
              <a:t>IAWN Campaigns Team: Dr. Mike Kelley (NASA HQ), Dr. </a:t>
            </a:r>
            <a:r>
              <a:rPr lang="en-US" sz="2200" dirty="0" err="1"/>
              <a:t>Gerbs</a:t>
            </a:r>
            <a:r>
              <a:rPr lang="en-US" sz="2200" dirty="0"/>
              <a:t> Bauer (PDS-SBN/UMD), Elizabeth Warner (UMD), Dr. Tony Farnham (UMD)</a:t>
            </a:r>
          </a:p>
        </p:txBody>
      </p:sp>
    </p:spTree>
    <p:extLst>
      <p:ext uri="{BB962C8B-B14F-4D97-AF65-F5344CB8AC3E}">
        <p14:creationId xmlns:p14="http://schemas.microsoft.com/office/powerpoint/2010/main" val="2190774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023F-BC65-411E-EE63-D1B8037CA501}"/>
              </a:ext>
            </a:extLst>
          </p:cNvPr>
          <p:cNvSpPr>
            <a:spLocks noGrp="1"/>
          </p:cNvSpPr>
          <p:nvPr>
            <p:ph type="title"/>
          </p:nvPr>
        </p:nvSpPr>
        <p:spPr>
          <a:xfrm>
            <a:off x="266449" y="91262"/>
            <a:ext cx="7364344" cy="951352"/>
          </a:xfrm>
        </p:spPr>
        <p:txBody>
          <a:bodyPr/>
          <a:lstStyle/>
          <a:p>
            <a:r>
              <a:rPr lang="en-US" dirty="0"/>
              <a:t>Campaign(s) Overview</a:t>
            </a:r>
          </a:p>
        </p:txBody>
      </p:sp>
      <p:sp>
        <p:nvSpPr>
          <p:cNvPr id="3" name="Content Placeholder 2">
            <a:extLst>
              <a:ext uri="{FF2B5EF4-FFF2-40B4-BE49-F238E27FC236}">
                <a16:creationId xmlns:a16="http://schemas.microsoft.com/office/drawing/2014/main" id="{520F8E98-5B03-B256-C28E-9904A88E9589}"/>
              </a:ext>
            </a:extLst>
          </p:cNvPr>
          <p:cNvSpPr>
            <a:spLocks noGrp="1"/>
          </p:cNvSpPr>
          <p:nvPr>
            <p:ph idx="1"/>
          </p:nvPr>
        </p:nvSpPr>
        <p:spPr>
          <a:xfrm>
            <a:off x="237262" y="924415"/>
            <a:ext cx="7212253" cy="5402737"/>
          </a:xfrm>
        </p:spPr>
        <p:txBody>
          <a:bodyPr>
            <a:noAutofit/>
          </a:bodyPr>
          <a:lstStyle/>
          <a:p>
            <a:r>
              <a:rPr lang="en-US" sz="2000" dirty="0"/>
              <a:t>Three broad opportunities to observe Apophis</a:t>
            </a:r>
          </a:p>
          <a:p>
            <a:pPr lvl="1"/>
            <a:r>
              <a:rPr lang="en-US" sz="1400" dirty="0"/>
              <a:t>2027 Apparition: 2027 February to April</a:t>
            </a:r>
          </a:p>
          <a:p>
            <a:pPr lvl="1"/>
            <a:r>
              <a:rPr lang="en-US" sz="1400" dirty="0"/>
              <a:t>2028 Apparition: 2027 December to 2028 June</a:t>
            </a:r>
          </a:p>
          <a:p>
            <a:pPr lvl="1"/>
            <a:r>
              <a:rPr lang="en-US" sz="1400" dirty="0"/>
              <a:t>2029 Apparition: 2029 January to April (Close Approach)</a:t>
            </a:r>
          </a:p>
          <a:p>
            <a:r>
              <a:rPr lang="en-US" sz="2000" dirty="0"/>
              <a:t>2027 and 2028 opportunities are restricted to large ground-based and space-based telescopes due to limiting magnitude and observing geometry. Focused science goals (lightcurves/visible spectra)</a:t>
            </a:r>
          </a:p>
          <a:p>
            <a:r>
              <a:rPr lang="en-US" sz="2000" dirty="0"/>
              <a:t>Pre-2029 Apparitions: IAWN will be coordinating these big glass/space telescopes focused observing efforts. Observers will self organize but will be supported by IAWN when they apply for telescope time. Scientific results from these efforts will be published independently by respective PIs with some coordination from IAWN. </a:t>
            </a:r>
          </a:p>
          <a:p>
            <a:r>
              <a:rPr lang="en-US" sz="2000" dirty="0"/>
              <a:t>The organizational structure for these efforts will be as follows: </a:t>
            </a:r>
          </a:p>
          <a:p>
            <a:pPr marL="457200" lvl="1" indent="0">
              <a:buNone/>
            </a:pPr>
            <a:r>
              <a:rPr lang="en-US" sz="1400" dirty="0"/>
              <a:t>NASA HQ POC: Mike Kelley</a:t>
            </a:r>
          </a:p>
          <a:p>
            <a:pPr marL="457200" lvl="1" indent="0">
              <a:buNone/>
            </a:pPr>
            <a:r>
              <a:rPr lang="en-US" sz="1400" dirty="0"/>
              <a:t>IAWN Campaign Coordinator: Vishnu Reddy</a:t>
            </a:r>
          </a:p>
          <a:p>
            <a:pPr marL="457200" lvl="1" indent="0">
              <a:buNone/>
            </a:pPr>
            <a:r>
              <a:rPr lang="en-US" sz="1400" dirty="0"/>
              <a:t>Observations Working Group Lead: Cristina Thomas</a:t>
            </a:r>
          </a:p>
        </p:txBody>
      </p:sp>
      <p:pic>
        <p:nvPicPr>
          <p:cNvPr id="4" name="Content Placeholder 5">
            <a:extLst>
              <a:ext uri="{FF2B5EF4-FFF2-40B4-BE49-F238E27FC236}">
                <a16:creationId xmlns:a16="http://schemas.microsoft.com/office/drawing/2014/main" id="{37C8EC91-61D8-856D-D6DD-E95DB5C5B0F0}"/>
              </a:ext>
            </a:extLst>
          </p:cNvPr>
          <p:cNvPicPr>
            <a:picLocks noChangeAspect="1"/>
          </p:cNvPicPr>
          <p:nvPr/>
        </p:nvPicPr>
        <p:blipFill>
          <a:blip r:embed="rId2"/>
          <a:stretch>
            <a:fillRect/>
          </a:stretch>
        </p:blipFill>
        <p:spPr>
          <a:xfrm>
            <a:off x="7420328" y="288046"/>
            <a:ext cx="4349014" cy="3140954"/>
          </a:xfrm>
          <a:prstGeom prst="rect">
            <a:avLst/>
          </a:prstGeom>
        </p:spPr>
      </p:pic>
      <p:pic>
        <p:nvPicPr>
          <p:cNvPr id="5" name="Content Placeholder 5">
            <a:extLst>
              <a:ext uri="{FF2B5EF4-FFF2-40B4-BE49-F238E27FC236}">
                <a16:creationId xmlns:a16="http://schemas.microsoft.com/office/drawing/2014/main" id="{9C1DD819-B0E6-B69A-D6A7-C6429B23A13A}"/>
              </a:ext>
            </a:extLst>
          </p:cNvPr>
          <p:cNvPicPr>
            <a:picLocks noChangeAspect="1"/>
          </p:cNvPicPr>
          <p:nvPr/>
        </p:nvPicPr>
        <p:blipFill>
          <a:blip r:embed="rId3"/>
          <a:srcRect/>
          <a:stretch/>
        </p:blipFill>
        <p:spPr>
          <a:xfrm>
            <a:off x="7474010" y="3511686"/>
            <a:ext cx="4241650" cy="3213371"/>
          </a:xfrm>
          <a:prstGeom prst="rect">
            <a:avLst/>
          </a:prstGeom>
        </p:spPr>
      </p:pic>
    </p:spTree>
    <p:extLst>
      <p:ext uri="{BB962C8B-B14F-4D97-AF65-F5344CB8AC3E}">
        <p14:creationId xmlns:p14="http://schemas.microsoft.com/office/powerpoint/2010/main" val="3833098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023F-BC65-411E-EE63-D1B8037CA501}"/>
              </a:ext>
            </a:extLst>
          </p:cNvPr>
          <p:cNvSpPr>
            <a:spLocks noGrp="1"/>
          </p:cNvSpPr>
          <p:nvPr>
            <p:ph type="title"/>
          </p:nvPr>
        </p:nvSpPr>
        <p:spPr>
          <a:xfrm>
            <a:off x="266449" y="91262"/>
            <a:ext cx="7364344" cy="951352"/>
          </a:xfrm>
        </p:spPr>
        <p:txBody>
          <a:bodyPr/>
          <a:lstStyle/>
          <a:p>
            <a:r>
              <a:rPr lang="en-US" dirty="0"/>
              <a:t>Campaign(s) Overview</a:t>
            </a:r>
          </a:p>
        </p:txBody>
      </p:sp>
      <p:sp>
        <p:nvSpPr>
          <p:cNvPr id="3" name="Content Placeholder 2">
            <a:extLst>
              <a:ext uri="{FF2B5EF4-FFF2-40B4-BE49-F238E27FC236}">
                <a16:creationId xmlns:a16="http://schemas.microsoft.com/office/drawing/2014/main" id="{520F8E98-5B03-B256-C28E-9904A88E9589}"/>
              </a:ext>
            </a:extLst>
          </p:cNvPr>
          <p:cNvSpPr>
            <a:spLocks noGrp="1"/>
          </p:cNvSpPr>
          <p:nvPr>
            <p:ph idx="1"/>
          </p:nvPr>
        </p:nvSpPr>
        <p:spPr>
          <a:xfrm>
            <a:off x="237262" y="924415"/>
            <a:ext cx="7212253" cy="5402737"/>
          </a:xfrm>
        </p:spPr>
        <p:txBody>
          <a:bodyPr>
            <a:noAutofit/>
          </a:bodyPr>
          <a:lstStyle/>
          <a:p>
            <a:r>
              <a:rPr lang="en-US" sz="2000" dirty="0"/>
              <a:t>2029 Close Approach will be primary focus for IAWN efforts</a:t>
            </a:r>
          </a:p>
          <a:p>
            <a:r>
              <a:rPr lang="en-US" sz="2000" dirty="0"/>
              <a:t>Exploring campaign focus options in coordination with all stakeholders. </a:t>
            </a:r>
          </a:p>
          <a:p>
            <a:r>
              <a:rPr lang="en-US" sz="2000" dirty="0"/>
              <a:t>Preliminary suggested options for IAWN 2029 campaign themes include:</a:t>
            </a:r>
          </a:p>
          <a:p>
            <a:r>
              <a:rPr lang="en-US" sz="2000" dirty="0"/>
              <a:t>Traditional IAWN campaign assuming Apophis is a newly discovered NEA. This would be similar to our 2021 campaign. </a:t>
            </a:r>
          </a:p>
          <a:p>
            <a:r>
              <a:rPr lang="en-US" sz="2000" dirty="0"/>
              <a:t>IAWN campaign focused on science with large ground-based and space-based telescopes. This would be similar to Pre-2029 apparition efforts. </a:t>
            </a:r>
          </a:p>
          <a:p>
            <a:r>
              <a:rPr lang="en-US" sz="2000" dirty="0"/>
              <a:t>IAWN campaign focused mostly on small telescopes (&lt;1 meter aperture). Aligned towards International Year of Planetary Defense. </a:t>
            </a:r>
          </a:p>
          <a:p>
            <a:r>
              <a:rPr lang="en-US" sz="2000" dirty="0"/>
              <a:t>Other thoughts: Better coordination with PDC exercises if there is one planned around Apophis. Inputs from spacecraft rendezvous missions planned for Apophis. </a:t>
            </a:r>
            <a:endParaRPr lang="en-US" sz="1400" dirty="0"/>
          </a:p>
        </p:txBody>
      </p:sp>
      <p:pic>
        <p:nvPicPr>
          <p:cNvPr id="6" name="Content Placeholder 5">
            <a:extLst>
              <a:ext uri="{FF2B5EF4-FFF2-40B4-BE49-F238E27FC236}">
                <a16:creationId xmlns:a16="http://schemas.microsoft.com/office/drawing/2014/main" id="{D7CE4155-36DD-BCC9-5689-4C05632CDDE1}"/>
              </a:ext>
            </a:extLst>
          </p:cNvPr>
          <p:cNvPicPr>
            <a:picLocks noChangeAspect="1"/>
          </p:cNvPicPr>
          <p:nvPr/>
        </p:nvPicPr>
        <p:blipFill>
          <a:blip r:embed="rId2"/>
          <a:stretch>
            <a:fillRect/>
          </a:stretch>
        </p:blipFill>
        <p:spPr>
          <a:xfrm>
            <a:off x="7579272" y="0"/>
            <a:ext cx="4425973" cy="3353010"/>
          </a:xfrm>
          <a:prstGeom prst="rect">
            <a:avLst/>
          </a:prstGeom>
        </p:spPr>
      </p:pic>
      <p:pic>
        <p:nvPicPr>
          <p:cNvPr id="7" name="Content Placeholder 11">
            <a:extLst>
              <a:ext uri="{FF2B5EF4-FFF2-40B4-BE49-F238E27FC236}">
                <a16:creationId xmlns:a16="http://schemas.microsoft.com/office/drawing/2014/main" id="{A75A0502-AFAB-8531-CDBA-3C32CF3926D8}"/>
              </a:ext>
            </a:extLst>
          </p:cNvPr>
          <p:cNvPicPr>
            <a:picLocks noChangeAspect="1"/>
          </p:cNvPicPr>
          <p:nvPr/>
        </p:nvPicPr>
        <p:blipFill>
          <a:blip r:embed="rId3"/>
          <a:srcRect/>
          <a:stretch/>
        </p:blipFill>
        <p:spPr>
          <a:xfrm>
            <a:off x="7513106" y="3421200"/>
            <a:ext cx="4224937" cy="3345538"/>
          </a:xfrm>
          <a:prstGeom prst="rect">
            <a:avLst/>
          </a:prstGeom>
        </p:spPr>
      </p:pic>
    </p:spTree>
    <p:extLst>
      <p:ext uri="{BB962C8B-B14F-4D97-AF65-F5344CB8AC3E}">
        <p14:creationId xmlns:p14="http://schemas.microsoft.com/office/powerpoint/2010/main" val="992152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023F-BC65-411E-EE63-D1B8037CA501}"/>
              </a:ext>
            </a:extLst>
          </p:cNvPr>
          <p:cNvSpPr>
            <a:spLocks noGrp="1"/>
          </p:cNvSpPr>
          <p:nvPr>
            <p:ph type="title"/>
          </p:nvPr>
        </p:nvSpPr>
        <p:spPr>
          <a:xfrm>
            <a:off x="266449" y="91262"/>
            <a:ext cx="7364344" cy="951352"/>
          </a:xfrm>
        </p:spPr>
        <p:txBody>
          <a:bodyPr/>
          <a:lstStyle/>
          <a:p>
            <a:r>
              <a:rPr lang="en-US" dirty="0"/>
              <a:t>Campaign(s) Overview</a:t>
            </a:r>
          </a:p>
        </p:txBody>
      </p:sp>
      <p:sp>
        <p:nvSpPr>
          <p:cNvPr id="3" name="Content Placeholder 2">
            <a:extLst>
              <a:ext uri="{FF2B5EF4-FFF2-40B4-BE49-F238E27FC236}">
                <a16:creationId xmlns:a16="http://schemas.microsoft.com/office/drawing/2014/main" id="{520F8E98-5B03-B256-C28E-9904A88E9589}"/>
              </a:ext>
            </a:extLst>
          </p:cNvPr>
          <p:cNvSpPr>
            <a:spLocks noGrp="1"/>
          </p:cNvSpPr>
          <p:nvPr>
            <p:ph idx="1"/>
          </p:nvPr>
        </p:nvSpPr>
        <p:spPr>
          <a:xfrm>
            <a:off x="237262" y="924415"/>
            <a:ext cx="7212253" cy="5402737"/>
          </a:xfrm>
        </p:spPr>
        <p:txBody>
          <a:bodyPr>
            <a:noAutofit/>
          </a:bodyPr>
          <a:lstStyle/>
          <a:p>
            <a:r>
              <a:rPr lang="en-US" sz="2000" dirty="0"/>
              <a:t>2029 Close Approach will be primary focus for IAWN efforts</a:t>
            </a:r>
          </a:p>
          <a:p>
            <a:r>
              <a:rPr lang="en-US" sz="2000" dirty="0"/>
              <a:t>Exploring campaign focus options in coordination with all stakeholders. </a:t>
            </a:r>
          </a:p>
          <a:p>
            <a:r>
              <a:rPr lang="en-US" sz="2000" dirty="0"/>
              <a:t>Preliminary suggested options for IAWN 2029 campaign themes include:</a:t>
            </a:r>
          </a:p>
          <a:p>
            <a:r>
              <a:rPr lang="en-US" sz="2000" dirty="0"/>
              <a:t>Traditional IAWN campaign assuming Apophis is a newly discovered NEA. This would be similar to our 2021 campaign. </a:t>
            </a:r>
          </a:p>
          <a:p>
            <a:r>
              <a:rPr lang="en-US" sz="2000" dirty="0"/>
              <a:t>IAWN campaign focused on science with large ground-based and space-based telescopes. This would be similar to Pre-2029 apparition efforts. </a:t>
            </a:r>
          </a:p>
          <a:p>
            <a:r>
              <a:rPr lang="en-US" sz="2000" dirty="0"/>
              <a:t>IAWN campaign focused mostly on small telescopes (&lt;1 meter aperture). Aligned towards International Year of Planetary Defense. </a:t>
            </a:r>
          </a:p>
          <a:p>
            <a:r>
              <a:rPr lang="en-US" sz="2000" dirty="0"/>
              <a:t>Other thoughts: Better coordination with PDC exercises if there is one planned around Apophis. Inputs from spacecraft rendezvous missions planned for Apophis. </a:t>
            </a:r>
            <a:endParaRPr lang="en-US" sz="1400" dirty="0"/>
          </a:p>
        </p:txBody>
      </p:sp>
      <p:pic>
        <p:nvPicPr>
          <p:cNvPr id="4" name="Content Placeholder 4">
            <a:extLst>
              <a:ext uri="{FF2B5EF4-FFF2-40B4-BE49-F238E27FC236}">
                <a16:creationId xmlns:a16="http://schemas.microsoft.com/office/drawing/2014/main" id="{904F79C8-19F1-15E7-319F-B26ACCB13653}"/>
              </a:ext>
            </a:extLst>
          </p:cNvPr>
          <p:cNvPicPr>
            <a:picLocks noChangeAspect="1"/>
          </p:cNvPicPr>
          <p:nvPr/>
        </p:nvPicPr>
        <p:blipFill>
          <a:blip r:embed="rId2"/>
          <a:stretch>
            <a:fillRect/>
          </a:stretch>
        </p:blipFill>
        <p:spPr>
          <a:xfrm>
            <a:off x="7566856" y="91262"/>
            <a:ext cx="4489291" cy="3410695"/>
          </a:xfrm>
          <a:prstGeom prst="rect">
            <a:avLst/>
          </a:prstGeom>
        </p:spPr>
      </p:pic>
      <p:pic>
        <p:nvPicPr>
          <p:cNvPr id="7" name="Picture 6" descr="A blue line on a black background&#10;&#10;Description automatically generated">
            <a:extLst>
              <a:ext uri="{FF2B5EF4-FFF2-40B4-BE49-F238E27FC236}">
                <a16:creationId xmlns:a16="http://schemas.microsoft.com/office/drawing/2014/main" id="{7A882E6B-470D-D933-AAB5-89DF77DA9AFB}"/>
              </a:ext>
            </a:extLst>
          </p:cNvPr>
          <p:cNvPicPr>
            <a:picLocks noChangeAspect="1"/>
          </p:cNvPicPr>
          <p:nvPr/>
        </p:nvPicPr>
        <p:blipFill>
          <a:blip r:embed="rId3"/>
          <a:stretch>
            <a:fillRect/>
          </a:stretch>
        </p:blipFill>
        <p:spPr>
          <a:xfrm>
            <a:off x="7659980" y="3429000"/>
            <a:ext cx="4457323" cy="3347694"/>
          </a:xfrm>
          <a:prstGeom prst="rect">
            <a:avLst/>
          </a:prstGeom>
        </p:spPr>
      </p:pic>
    </p:spTree>
    <p:extLst>
      <p:ext uri="{BB962C8B-B14F-4D97-AF65-F5344CB8AC3E}">
        <p14:creationId xmlns:p14="http://schemas.microsoft.com/office/powerpoint/2010/main" val="1215901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962</TotalTime>
  <Words>443</Words>
  <Application>Microsoft Macintosh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Aptos Display</vt:lpstr>
      <vt:lpstr>Arial</vt:lpstr>
      <vt:lpstr>Office Theme</vt:lpstr>
      <vt:lpstr>Apophis Campaign(s)</vt:lpstr>
      <vt:lpstr>Campaign(s) Overview</vt:lpstr>
      <vt:lpstr>Campaign(s) Overview</vt:lpstr>
      <vt:lpstr>Campaign(s) Overview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Reddy, Vishnu - (vishnureddy)</dc:creator>
  <cp:lastModifiedBy>Reddy, Vishnu - (vishnureddy)</cp:lastModifiedBy>
  <cp:revision>9</cp:revision>
  <dcterms:created xsi:type="dcterms:W3CDTF">2024-09-03T20:51:30Z</dcterms:created>
  <dcterms:modified xsi:type="dcterms:W3CDTF">2024-09-17T15:42:17Z</dcterms:modified>
</cp:coreProperties>
</file>