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1" r:id="rId2"/>
  </p:sldMasterIdLst>
  <p:notesMasterIdLst>
    <p:notesMasterId r:id="rId6"/>
  </p:notesMasterIdLst>
  <p:sldIdLst>
    <p:sldId id="260" r:id="rId3"/>
    <p:sldId id="441" r:id="rId4"/>
    <p:sldId id="439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pos="616">
          <p15:clr>
            <a:srgbClr val="A4A3A4"/>
          </p15:clr>
        </p15:guide>
        <p15:guide id="3" orient="horz" pos="832">
          <p15:clr>
            <a:srgbClr val="A4A3A4"/>
          </p15:clr>
        </p15:guide>
        <p15:guide id="4" pos="272">
          <p15:clr>
            <a:srgbClr val="A4A3A4"/>
          </p15:clr>
        </p15:guide>
        <p15:guide id="5" orient="horz" pos="3824">
          <p15:clr>
            <a:srgbClr val="A4A3A4"/>
          </p15:clr>
        </p15:guide>
        <p15:guide id="6" pos="570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SeL+93C7DI/gt9x84q1EZwew0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28E512-B34E-473B-9FEC-BCF3E78CE11B}">
  <a:tblStyle styleId="{1228E512-B34E-473B-9FEC-BCF3E78CE11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/>
    <p:restoredTop sz="94724"/>
  </p:normalViewPr>
  <p:slideViewPr>
    <p:cSldViewPr snapToGrid="0">
      <p:cViewPr varScale="1">
        <p:scale>
          <a:sx n="127" d="100"/>
          <a:sy n="127" d="100"/>
        </p:scale>
        <p:origin x="872" y="192"/>
      </p:cViewPr>
      <p:guideLst>
        <p:guide orient="horz" pos="840"/>
        <p:guide pos="616"/>
        <p:guide orient="horz" pos="832"/>
        <p:guide pos="272"/>
        <p:guide orient="horz" pos="3824"/>
        <p:guide pos="5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4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Side">
  <p:cSld name="2S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369026" y="365125"/>
            <a:ext cx="2575014" cy="613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757205" y="365125"/>
            <a:ext cx="4973682" cy="61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25"/>
          <p:cNvCxnSpPr/>
          <p:nvPr/>
        </p:nvCxnSpPr>
        <p:spPr>
          <a:xfrm>
            <a:off x="3242854" y="365124"/>
            <a:ext cx="0" cy="6133647"/>
          </a:xfrm>
          <a:prstGeom prst="straightConnector1">
            <a:avLst/>
          </a:prstGeom>
          <a:noFill/>
          <a:ln w="9525" cap="flat" cmpd="sng">
            <a:solidFill>
              <a:srgbClr val="FFD5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4274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Side">
  <p:cSld name="1-S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69025" y="365127"/>
            <a:ext cx="3084466" cy="137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69026" y="1920240"/>
            <a:ext cx="3084466" cy="457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>
            <a:off x="3595551" y="365124"/>
            <a:ext cx="0" cy="6133647"/>
          </a:xfrm>
          <a:prstGeom prst="straightConnector1">
            <a:avLst/>
          </a:prstGeom>
          <a:noFill/>
          <a:ln w="9525" cap="flat" cmpd="sng">
            <a:solidFill>
              <a:srgbClr val="FFD5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838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0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2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title"/>
          </p:nvPr>
        </p:nvSpPr>
        <p:spPr>
          <a:xfrm>
            <a:off x="311700" y="85367"/>
            <a:ext cx="54483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3117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marL="24003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marL="27432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marL="30861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2"/>
          </p:nvPr>
        </p:nvSpPr>
        <p:spPr>
          <a:xfrm>
            <a:off x="48324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marL="24003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marL="27432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marL="30861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lt1"/>
              </a:buClr>
              <a:buSzPts val="1200"/>
              <a:buFont typeface="Arial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9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7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4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73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0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bnmpc.astro.umd.ed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8228" y="924448"/>
            <a:ext cx="7584622" cy="129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r>
              <a:rPr lang="en-US" b="1" dirty="0"/>
              <a:t>Small Bodies Node MPC Annex Update</a:t>
            </a:r>
            <a:endParaRPr lang="en-US" dirty="0"/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351064" y="4232956"/>
            <a:ext cx="685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James (</a:t>
            </a:r>
            <a:r>
              <a:rPr lang="en-US" dirty="0" err="1"/>
              <a:t>Gerbs</a:t>
            </a:r>
            <a:r>
              <a:rPr lang="en-US" dirty="0"/>
              <a:t>) Bauer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EE282-7253-9645-B93B-8E309FDAC8F1}"/>
              </a:ext>
            </a:extLst>
          </p:cNvPr>
          <p:cNvSpPr txBox="1"/>
          <p:nvPr/>
        </p:nvSpPr>
        <p:spPr>
          <a:xfrm>
            <a:off x="2367643" y="2851891"/>
            <a:ext cx="2824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hlinkClick r:id="rId3"/>
              </a:rPr>
              <a:t>https://</a:t>
            </a:r>
            <a:r>
              <a:rPr lang="en-US" sz="1350" dirty="0" err="1">
                <a:hlinkClick r:id="rId3"/>
              </a:rPr>
              <a:t>sbnmpc.astro.umd.edu</a:t>
            </a:r>
            <a:r>
              <a:rPr lang="en-US" sz="1350" dirty="0">
                <a:hlinkClick r:id="rId3"/>
              </a:rPr>
              <a:t>/</a:t>
            </a: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EA318-2D28-4748-B786-EFD82317F98E}"/>
              </a:ext>
            </a:extLst>
          </p:cNvPr>
          <p:cNvSpPr/>
          <p:nvPr/>
        </p:nvSpPr>
        <p:spPr>
          <a:xfrm>
            <a:off x="7584622" y="857250"/>
            <a:ext cx="1559378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" name="Google Shape;207;p4" descr="Text&#10;&#10;Description automatically generated">
            <a:extLst>
              <a:ext uri="{FF2B5EF4-FFF2-40B4-BE49-F238E27FC236}">
                <a16:creationId xmlns:a16="http://schemas.microsoft.com/office/drawing/2014/main" id="{8BA8AB02-E3C0-2C4E-8A10-FA12D72F0F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1365" y="1451855"/>
            <a:ext cx="1363612" cy="38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8;p4" descr="A picture containing shape&#10;&#10;Description automatically generated">
            <a:extLst>
              <a:ext uri="{FF2B5EF4-FFF2-40B4-BE49-F238E27FC236}">
                <a16:creationId xmlns:a16="http://schemas.microsoft.com/office/drawing/2014/main" id="{05C1B9DB-C508-1E47-A46D-DAF9E4CF86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635" y="2415009"/>
            <a:ext cx="647072" cy="64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12;p4" descr="Logo&#10;&#10;Description automatically generated">
            <a:extLst>
              <a:ext uri="{FF2B5EF4-FFF2-40B4-BE49-F238E27FC236}">
                <a16:creationId xmlns:a16="http://schemas.microsoft.com/office/drawing/2014/main" id="{02927957-BBCF-D54C-9BC8-BF0D9E9A27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6034" y="5089306"/>
            <a:ext cx="914273" cy="5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3;p4" descr="Logo&#10;&#10;Description automatically generated">
            <a:extLst>
              <a:ext uri="{FF2B5EF4-FFF2-40B4-BE49-F238E27FC236}">
                <a16:creationId xmlns:a16="http://schemas.microsoft.com/office/drawing/2014/main" id="{A9E90A1A-D60D-2748-84F0-A4E6EEEA102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19635" y="3745877"/>
            <a:ext cx="625579" cy="6255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7CD0-3C48-FB4A-8E90-BE81263DAC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367643" y="5614021"/>
            <a:ext cx="3086100" cy="273844"/>
          </a:xfrm>
        </p:spPr>
        <p:txBody>
          <a:bodyPr/>
          <a:lstStyle/>
          <a:p>
            <a:pPr defTabSz="685800"/>
            <a:r>
              <a:rPr lang="en-US" dirty="0"/>
              <a:t>July 11,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8ED-8303-B749-9820-686732B5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MPCDB cloud distribution is fully operational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14E0-F209-ED48-AC96-D6A4C4958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985" y="1131093"/>
            <a:ext cx="5429903" cy="4600234"/>
          </a:xfrm>
        </p:spPr>
        <p:txBody>
          <a:bodyPr>
            <a:normAutofit fontScale="62500" lnSpcReduction="20000"/>
          </a:bodyPr>
          <a:lstStyle/>
          <a:p>
            <a:pPr marL="85725" indent="0">
              <a:buClr>
                <a:schemeClr val="accent4"/>
              </a:buClr>
              <a:buNone/>
            </a:pPr>
            <a:r>
              <a:rPr lang="en-US" dirty="0"/>
              <a:t> </a:t>
            </a:r>
          </a:p>
          <a:p>
            <a:pPr>
              <a:buClr>
                <a:schemeClr val="accent4"/>
              </a:buClr>
            </a:pPr>
            <a:r>
              <a:rPr lang="en-US" dirty="0"/>
              <a:t>It uses AWS and Aurora failover capabilities.</a:t>
            </a:r>
          </a:p>
          <a:p>
            <a:pPr>
              <a:buClr>
                <a:schemeClr val="accent4"/>
              </a:buClr>
            </a:pP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/>
              <a:t>No client intervention needed. Elastic 2 Server on front-end, so stable </a:t>
            </a:r>
            <a:r>
              <a:rPr lang="en-US" dirty="0" err="1"/>
              <a:t>ipn</a:t>
            </a:r>
            <a:r>
              <a:rPr lang="en-US" dirty="0"/>
              <a:t>.</a:t>
            </a:r>
          </a:p>
          <a:p>
            <a:pPr>
              <a:buClr>
                <a:schemeClr val="accent4"/>
              </a:buClr>
            </a:pP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/>
              <a:t>Responds within failover time requirements.</a:t>
            </a:r>
          </a:p>
          <a:p>
            <a:pPr>
              <a:buClr>
                <a:schemeClr val="accent4"/>
              </a:buClr>
            </a:pP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/>
              <a:t>Clients are voluntarily moving over the next several weeks. Those that do not will need to re-subscribe from scratch through the cloud service.</a:t>
            </a:r>
          </a:p>
          <a:p>
            <a:pPr>
              <a:buClr>
                <a:schemeClr val="accent4"/>
              </a:buClr>
            </a:pPr>
            <a:endParaRPr lang="en-US" dirty="0"/>
          </a:p>
          <a:p>
            <a:pPr>
              <a:buClr>
                <a:schemeClr val="accent4"/>
              </a:buClr>
            </a:pPr>
            <a:r>
              <a:rPr lang="en-US" b="1" dirty="0"/>
              <a:t>MPCDB open query tool prototyped and being tested by MUG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6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DE83-C02B-9644-B60D-76377F18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12" y="69736"/>
            <a:ext cx="8066315" cy="718236"/>
          </a:xfrm>
        </p:spPr>
        <p:txBody>
          <a:bodyPr>
            <a:normAutofit/>
          </a:bodyPr>
          <a:lstStyle/>
          <a:p>
            <a:pPr fontAlgn="t"/>
            <a:r>
              <a:rPr lang="en-US" sz="3300" u="sng" dirty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and Near-Term</a:t>
            </a:r>
            <a:endParaRPr lang="en-US" sz="3300" b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57E9100-ADD5-A34D-9C4D-8E995263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4" y="4609997"/>
            <a:ext cx="4073703" cy="195358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AC665C-CCC5-954A-8E69-F844361BF94E}"/>
              </a:ext>
            </a:extLst>
          </p:cNvPr>
          <p:cNvSpPr txBox="1">
            <a:spLocks/>
          </p:cNvSpPr>
          <p:nvPr/>
        </p:nvSpPr>
        <p:spPr>
          <a:xfrm>
            <a:off x="62407" y="1077686"/>
            <a:ext cx="4634756" cy="324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7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02336" indent="-283464" fontAlgn="t">
              <a:spcBef>
                <a:spcPts val="5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MPECWatch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Survey Summary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02336" indent="-283464" fontAlgn="t">
              <a:spcBef>
                <a:spcPts val="5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02336" indent="-283464" fontAlgn="t">
              <a:spcBef>
                <a:spcPts val="5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Several CATCH improvements in the works, including Fixed Target (e.g. background stars) Cone searches, Catalog Star labels, final implementation of CSS/SW cutout servers, and orbit display for objects and observed positions along orbit.</a:t>
            </a:r>
          </a:p>
          <a:p>
            <a:pPr marL="402336" indent="-283464" fontAlgn="t">
              <a:spcBef>
                <a:spcPts val="5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Comet Discovery and Observations Statistics Pages are also being updated.</a:t>
            </a:r>
          </a:p>
          <a:p>
            <a:pPr marL="402336" indent="-283464" fontAlgn="t">
              <a:spcBef>
                <a:spcPts val="5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survey&#10;&#10;Description automatically generated">
            <a:extLst>
              <a:ext uri="{FF2B5EF4-FFF2-40B4-BE49-F238E27FC236}">
                <a16:creationId xmlns:a16="http://schemas.microsoft.com/office/drawing/2014/main" id="{7D3266A9-7312-2B48-91E9-09FFA900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45" y="751979"/>
            <a:ext cx="4346839" cy="50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559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181616"/>
      </a:dk1>
      <a:lt1>
        <a:srgbClr val="FFFFFF"/>
      </a:lt1>
      <a:dk2>
        <a:srgbClr val="DEDEDE"/>
      </a:dk2>
      <a:lt2>
        <a:srgbClr val="8F8F8F"/>
      </a:lt2>
      <a:accent1>
        <a:srgbClr val="FED420"/>
      </a:accent1>
      <a:accent2>
        <a:srgbClr val="0661C1"/>
      </a:accent2>
      <a:accent3>
        <a:srgbClr val="3D9CCC"/>
      </a:accent3>
      <a:accent4>
        <a:srgbClr val="E03A3E"/>
      </a:accent4>
      <a:accent5>
        <a:srgbClr val="D48C2D"/>
      </a:accent5>
      <a:accent6>
        <a:srgbClr val="FED420"/>
      </a:accent6>
      <a:hlink>
        <a:srgbClr val="FED420"/>
      </a:hlink>
      <a:folHlink>
        <a:srgbClr val="FED4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38931</TotalTime>
  <Words>160</Words>
  <Application>Microsoft Macintosh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1_Office Theme</vt:lpstr>
      <vt:lpstr>2_Office Theme</vt:lpstr>
      <vt:lpstr>Small Bodies Node MPC Annex Update</vt:lpstr>
      <vt:lpstr>MPCDB cloud distribution is fully operational</vt:lpstr>
      <vt:lpstr>New and Near-Term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 Update September 2023 PDSMC Meeting</dc:title>
  <dc:creator>PDS Management Office</dc:creator>
  <cp:lastModifiedBy>James M. Bauer</cp:lastModifiedBy>
  <cp:revision>62</cp:revision>
  <dcterms:created xsi:type="dcterms:W3CDTF">2014-09-18T14:14:52Z</dcterms:created>
  <dcterms:modified xsi:type="dcterms:W3CDTF">2024-09-17T08:56:18Z</dcterms:modified>
</cp:coreProperties>
</file>