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M. Bauer" initials="JMB" lastIdx="8" clrIdx="0">
    <p:extLst>
      <p:ext uri="{19B8F6BF-5375-455C-9EA6-DF929625EA0E}">
        <p15:presenceInfo xmlns:p15="http://schemas.microsoft.com/office/powerpoint/2012/main" userId="S::gerbsb@umd.edu::d9d1be83-5e8a-415f-b5b8-91f75b89c3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6CD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4" autoAdjust="0"/>
    <p:restoredTop sz="94830" autoAdjust="0"/>
  </p:normalViewPr>
  <p:slideViewPr>
    <p:cSldViewPr snapToGrid="0">
      <p:cViewPr varScale="1">
        <p:scale>
          <a:sx n="117" d="100"/>
          <a:sy n="117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C2001-B59B-4BD8-8C48-99A16C281BA9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5BD3-0251-4761-96A3-299E14A6B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4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CF5BD3-0251-4761-96A3-299E14A6B0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Side">
  <p:cSld name="2Sid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5"/>
          <p:cNvSpPr txBox="1">
            <a:spLocks noGrp="1"/>
          </p:cNvSpPr>
          <p:nvPr>
            <p:ph type="title"/>
          </p:nvPr>
        </p:nvSpPr>
        <p:spPr>
          <a:xfrm>
            <a:off x="492035" y="365125"/>
            <a:ext cx="3433352" cy="613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5"/>
          <p:cNvSpPr txBox="1">
            <a:spLocks noGrp="1"/>
          </p:cNvSpPr>
          <p:nvPr>
            <p:ph type="body" idx="1"/>
          </p:nvPr>
        </p:nvSpPr>
        <p:spPr>
          <a:xfrm>
            <a:off x="5009607" y="365126"/>
            <a:ext cx="6631576" cy="613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5" name="Google Shape;105;p25"/>
          <p:cNvCxnSpPr/>
          <p:nvPr/>
        </p:nvCxnSpPr>
        <p:spPr>
          <a:xfrm>
            <a:off x="4323805" y="365125"/>
            <a:ext cx="0" cy="6133647"/>
          </a:xfrm>
          <a:prstGeom prst="straightConnector1">
            <a:avLst/>
          </a:prstGeom>
          <a:noFill/>
          <a:ln w="9525" cap="flat" cmpd="sng">
            <a:solidFill>
              <a:srgbClr val="FFD52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26272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3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5"/>
          <p:cNvSpPr txBox="1">
            <a:spLocks noGrp="1"/>
          </p:cNvSpPr>
          <p:nvPr>
            <p:ph type="title"/>
          </p:nvPr>
        </p:nvSpPr>
        <p:spPr>
          <a:xfrm rot="5400000">
            <a:off x="7133432" y="1956595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35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5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3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3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3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2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6"/>
          <p:cNvSpPr txBox="1">
            <a:spLocks noGrp="1"/>
          </p:cNvSpPr>
          <p:nvPr>
            <p:ph type="title"/>
          </p:nvPr>
        </p:nvSpPr>
        <p:spPr>
          <a:xfrm>
            <a:off x="415600" y="85367"/>
            <a:ext cx="7264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36"/>
          <p:cNvSpPr txBox="1">
            <a:spLocks noGrp="1"/>
          </p:cNvSpPr>
          <p:nvPr>
            <p:ph type="body" idx="1"/>
          </p:nvPr>
        </p:nvSpPr>
        <p:spPr>
          <a:xfrm>
            <a:off x="415600" y="18414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381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6858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0287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3716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17145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0574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/>
            </a:lvl6pPr>
            <a:lvl7pPr marL="24003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/>
            </a:lvl7pPr>
            <a:lvl8pPr marL="27432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/>
            </a:lvl8pPr>
            <a:lvl9pPr marL="3086100" lvl="8" indent="-2286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0" name="Google Shape;170;p36"/>
          <p:cNvSpPr txBox="1">
            <a:spLocks noGrp="1"/>
          </p:cNvSpPr>
          <p:nvPr>
            <p:ph type="body" idx="2"/>
          </p:nvPr>
        </p:nvSpPr>
        <p:spPr>
          <a:xfrm>
            <a:off x="6443200" y="18414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3812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6858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0287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3716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17145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0574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/>
            </a:lvl6pPr>
            <a:lvl7pPr marL="24003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/>
            </a:lvl7pPr>
            <a:lvl8pPr marL="27432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/>
            </a:lvl8pPr>
            <a:lvl9pPr marL="3086100" lvl="8" indent="-2286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1" name="Google Shape;171;p3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lt1"/>
              </a:buClr>
              <a:buSzPts val="1200"/>
              <a:buFont typeface="Arial"/>
              <a:buNone/>
              <a:defRPr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99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8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-Side">
  <p:cSld name="1-Sid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>
            <a:spLocks noGrp="1"/>
          </p:cNvSpPr>
          <p:nvPr>
            <p:ph type="title"/>
          </p:nvPr>
        </p:nvSpPr>
        <p:spPr>
          <a:xfrm>
            <a:off x="492034" y="365128"/>
            <a:ext cx="4112621" cy="1378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1"/>
          </p:nvPr>
        </p:nvSpPr>
        <p:spPr>
          <a:xfrm>
            <a:off x="492035" y="1920240"/>
            <a:ext cx="4112621" cy="4578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9" name="Google Shape;109;p26"/>
          <p:cNvCxnSpPr/>
          <p:nvPr/>
        </p:nvCxnSpPr>
        <p:spPr>
          <a:xfrm>
            <a:off x="4794068" y="365125"/>
            <a:ext cx="0" cy="6133647"/>
          </a:xfrm>
          <a:prstGeom prst="straightConnector1">
            <a:avLst/>
          </a:prstGeom>
          <a:noFill/>
          <a:ln w="9525" cap="flat" cmpd="sng">
            <a:solidFill>
              <a:srgbClr val="FFD52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95300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>
                <a:solidFill>
                  <a:schemeClr val="lt1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>
                <a:solidFill>
                  <a:schemeClr val="lt1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>
                <a:solidFill>
                  <a:schemeClr val="lt1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>
                <a:solidFill>
                  <a:schemeClr val="lt1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7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9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3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2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144" name="Google Shape;144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145" name="Google Shape;145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3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Google Shape;151;p3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152" name="Google Shape;152;p3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5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0E0E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73737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73737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73737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73737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73737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9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35579-5347-7647-BE03-A92A8A222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7974" y="202299"/>
            <a:ext cx="6858000" cy="5530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IAWN Comet Campaign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8EF49-DACB-5C4B-8BA5-6E97D8704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8736" y="3829050"/>
            <a:ext cx="8474528" cy="3028951"/>
          </a:xfrm>
        </p:spPr>
        <p:txBody>
          <a:bodyPr>
            <a:normAutofit fontScale="85000" lnSpcReduction="10000"/>
          </a:bodyPr>
          <a:lstStyle/>
          <a:p>
            <a:pPr algn="l"/>
            <a:endParaRPr lang="en-US" sz="22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250" i="1" dirty="0">
                <a:latin typeface="Arial" panose="020B0604020202020204" pitchFamily="34" charset="0"/>
                <a:cs typeface="Arial" panose="020B0604020202020204" pitchFamily="34" charset="0"/>
              </a:rPr>
              <a:t>Comets are a challenge for astrometry, so we are planning an IAWN campaign: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bg1"/>
              </a:buClr>
              <a:buFont typeface="+mj-lt"/>
              <a:buAutoNum type="arabicPeriod"/>
            </a:pP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</a:rPr>
              <a:t>At IAWN Fall 2024 meeting, introduced the problems with comet astrometry.</a:t>
            </a:r>
          </a:p>
          <a:p>
            <a:pPr marL="342900" indent="-342900" algn="l">
              <a:buClr>
                <a:schemeClr val="bg1"/>
              </a:buClr>
              <a:buFont typeface="+mj-lt"/>
              <a:buAutoNum type="arabicPeriod"/>
            </a:pPr>
            <a:endParaRPr lang="en-US"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bg1"/>
              </a:buClr>
              <a:buFont typeface="+mj-lt"/>
              <a:buAutoNum type="arabicPeriod"/>
            </a:pPr>
            <a:r>
              <a:rPr lang="en-US" sz="1950" dirty="0">
                <a:latin typeface="Arial" panose="020B0604020202020204" pitchFamily="34" charset="0"/>
                <a:cs typeface="Arial" panose="020B0604020202020204" pitchFamily="34" charset="0"/>
              </a:rPr>
              <a:t>In the Summer, we will hold a workshop to discuss methods to improve comet astrometry, and announce the target.</a:t>
            </a:r>
          </a:p>
          <a:p>
            <a:pPr marL="342900" indent="-342900" algn="l">
              <a:buClr>
                <a:schemeClr val="bg1"/>
              </a:buClr>
              <a:buFont typeface="+mj-lt"/>
              <a:buAutoNum type="arabicPeriod"/>
            </a:pPr>
            <a:endParaRPr lang="en-US" sz="1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bg1"/>
              </a:buClr>
              <a:buFont typeface="+mj-lt"/>
              <a:buAutoNum type="arabicPeriod"/>
            </a:pP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Fall of 2025, we plan to conduct an observing campaign of a comet (TBA). </a:t>
            </a:r>
          </a:p>
        </p:txBody>
      </p:sp>
      <p:pic>
        <p:nvPicPr>
          <p:cNvPr id="4" name="Picture 3" descr="A comet in space with many colorful lights&#10;&#10;Description automatically generated">
            <a:extLst>
              <a:ext uri="{FF2B5EF4-FFF2-40B4-BE49-F238E27FC236}">
                <a16:creationId xmlns:a16="http://schemas.microsoft.com/office/drawing/2014/main" id="{F94E43D0-EAEC-6D45-91E4-08CD30800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431" y="950498"/>
            <a:ext cx="2901591" cy="29015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3D83F0-20F2-7840-A8A3-0A2A1B09BF49}"/>
              </a:ext>
            </a:extLst>
          </p:cNvPr>
          <p:cNvSpPr txBox="1"/>
          <p:nvPr/>
        </p:nvSpPr>
        <p:spPr>
          <a:xfrm>
            <a:off x="1858737" y="3798408"/>
            <a:ext cx="3411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helas" panose="02000503000000020003" pitchFamily="2" charset="77"/>
                <a:ea typeface="+mn-ea"/>
                <a:cs typeface="Arial"/>
                <a:sym typeface="Arial"/>
              </a:rPr>
              <a:t>67P near 2021 perihelion, CSS from CATCH 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59248A27-D9EE-2847-ACB4-D6E6FA9342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772" r="-398"/>
          <a:stretch/>
        </p:blipFill>
        <p:spPr>
          <a:xfrm>
            <a:off x="5549348" y="1016682"/>
            <a:ext cx="3697355" cy="27409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B07773-32BA-5249-A42D-2E11F9653DB6}"/>
              </a:ext>
            </a:extLst>
          </p:cNvPr>
          <p:cNvSpPr txBox="1"/>
          <p:nvPr/>
        </p:nvSpPr>
        <p:spPr>
          <a:xfrm>
            <a:off x="5764246" y="3757649"/>
            <a:ext cx="3411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helas" panose="02000503000000020003" pitchFamily="2" charset="77"/>
                <a:ea typeface="+mn-ea"/>
                <a:cs typeface="Arial"/>
                <a:sym typeface="Arial"/>
              </a:rPr>
              <a:t>C/2020 F3 NEOWISE discovery image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A0664-7003-114F-B4A2-DA57FFFB1135}"/>
              </a:ext>
            </a:extLst>
          </p:cNvPr>
          <p:cNvSpPr txBox="1"/>
          <p:nvPr/>
        </p:nvSpPr>
        <p:spPr>
          <a:xfrm>
            <a:off x="2033431" y="688947"/>
            <a:ext cx="2757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helas" panose="02000503000000020003" pitchFamily="2" charset="77"/>
                <a:ea typeface="+mn-ea"/>
                <a:cs typeface="Arial"/>
                <a:sym typeface="Arial"/>
              </a:rPr>
              <a:t>“Typical”  Short-period comet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044BDB-94FD-934E-A73E-80671BEF08D6}"/>
              </a:ext>
            </a:extLst>
          </p:cNvPr>
          <p:cNvSpPr txBox="1"/>
          <p:nvPr/>
        </p:nvSpPr>
        <p:spPr>
          <a:xfrm>
            <a:off x="6090951" y="745273"/>
            <a:ext cx="2757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thelas" panose="02000503000000020003" pitchFamily="2" charset="77"/>
                <a:ea typeface="+mn-ea"/>
                <a:cs typeface="Arial"/>
                <a:sym typeface="Arial"/>
              </a:rPr>
              <a:t>“Typical”  Long-period comet</a:t>
            </a:r>
          </a:p>
        </p:txBody>
      </p:sp>
    </p:spTree>
    <p:extLst>
      <p:ext uri="{BB962C8B-B14F-4D97-AF65-F5344CB8AC3E}">
        <p14:creationId xmlns:p14="http://schemas.microsoft.com/office/powerpoint/2010/main" val="3406992981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Custom 2">
      <a:dk1>
        <a:srgbClr val="181616"/>
      </a:dk1>
      <a:lt1>
        <a:srgbClr val="FFFFFF"/>
      </a:lt1>
      <a:dk2>
        <a:srgbClr val="DEDEDE"/>
      </a:dk2>
      <a:lt2>
        <a:srgbClr val="8F8F8F"/>
      </a:lt2>
      <a:accent1>
        <a:srgbClr val="FED420"/>
      </a:accent1>
      <a:accent2>
        <a:srgbClr val="0661C1"/>
      </a:accent2>
      <a:accent3>
        <a:srgbClr val="3D9CCC"/>
      </a:accent3>
      <a:accent4>
        <a:srgbClr val="E03A3E"/>
      </a:accent4>
      <a:accent5>
        <a:srgbClr val="D48C2D"/>
      </a:accent5>
      <a:accent6>
        <a:srgbClr val="FED420"/>
      </a:accent6>
      <a:hlink>
        <a:srgbClr val="FED420"/>
      </a:hlink>
      <a:folHlink>
        <a:srgbClr val="FED42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25627</TotalTime>
  <Words>98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Athelas</vt:lpstr>
      <vt:lpstr>Calibri</vt:lpstr>
      <vt:lpstr>4_Office Theme</vt:lpstr>
      <vt:lpstr>IAWN Comet Campaign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Mamoutkine, Andrei A</dc:creator>
  <cp:lastModifiedBy>James M. Bauer</cp:lastModifiedBy>
  <cp:revision>67</cp:revision>
  <cp:lastPrinted>2024-12-17T01:58:46Z</cp:lastPrinted>
  <dcterms:created xsi:type="dcterms:W3CDTF">2022-11-14T19:47:56Z</dcterms:created>
  <dcterms:modified xsi:type="dcterms:W3CDTF">2025-02-04T12:49:14Z</dcterms:modified>
</cp:coreProperties>
</file>